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87" r:id="rId3"/>
    <p:sldId id="257" r:id="rId4"/>
    <p:sldId id="273" r:id="rId5"/>
    <p:sldId id="258" r:id="rId6"/>
    <p:sldId id="259" r:id="rId7"/>
    <p:sldId id="260" r:id="rId8"/>
    <p:sldId id="297" r:id="rId9"/>
    <p:sldId id="261" r:id="rId10"/>
    <p:sldId id="262" r:id="rId11"/>
    <p:sldId id="264" r:id="rId12"/>
    <p:sldId id="263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8" r:id="rId35"/>
    <p:sldId id="289" r:id="rId36"/>
    <p:sldId id="290" r:id="rId37"/>
    <p:sldId id="291" r:id="rId38"/>
    <p:sldId id="292" r:id="rId39"/>
    <p:sldId id="298" r:id="rId40"/>
    <p:sldId id="293" r:id="rId41"/>
    <p:sldId id="294" r:id="rId42"/>
    <p:sldId id="295" r:id="rId4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3832-D99C-4FCB-B8F4-72E66373C555}" type="datetimeFigureOut">
              <a:rPr lang="es-AR" smtClean="0"/>
              <a:pPr/>
              <a:t>13/12/2016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BEDE-ABAD-4AFF-B95D-3AA875C273D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313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3832-D99C-4FCB-B8F4-72E66373C555}" type="datetimeFigureOut">
              <a:rPr lang="es-AR" smtClean="0"/>
              <a:pPr/>
              <a:t>13/12/2016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BEDE-ABAD-4AFF-B95D-3AA875C273D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216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3832-D99C-4FCB-B8F4-72E66373C555}" type="datetimeFigureOut">
              <a:rPr lang="es-AR" smtClean="0"/>
              <a:pPr/>
              <a:t>13/12/2016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BEDE-ABAD-4AFF-B95D-3AA875C273D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35857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3832-D99C-4FCB-B8F4-72E66373C555}" type="datetimeFigureOut">
              <a:rPr lang="es-AR" smtClean="0"/>
              <a:pPr/>
              <a:t>13/12/2016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BEDE-ABAD-4AFF-B95D-3AA875C273D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9286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3832-D99C-4FCB-B8F4-72E66373C555}" type="datetimeFigureOut">
              <a:rPr lang="es-AR" smtClean="0"/>
              <a:pPr/>
              <a:t>13/12/2016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BEDE-ABAD-4AFF-B95D-3AA875C273D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2634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3832-D99C-4FCB-B8F4-72E66373C555}" type="datetimeFigureOut">
              <a:rPr lang="es-AR" smtClean="0"/>
              <a:pPr/>
              <a:t>13/12/2016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BEDE-ABAD-4AFF-B95D-3AA875C273D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31157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3832-D99C-4FCB-B8F4-72E66373C555}" type="datetimeFigureOut">
              <a:rPr lang="es-AR" smtClean="0"/>
              <a:pPr/>
              <a:t>13/12/2016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BEDE-ABAD-4AFF-B95D-3AA875C273D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58660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3832-D99C-4FCB-B8F4-72E66373C555}" type="datetimeFigureOut">
              <a:rPr lang="es-AR" smtClean="0"/>
              <a:pPr/>
              <a:t>13/12/2016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BEDE-ABAD-4AFF-B95D-3AA875C273D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75216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3832-D99C-4FCB-B8F4-72E66373C555}" type="datetimeFigureOut">
              <a:rPr lang="es-AR" smtClean="0"/>
              <a:pPr/>
              <a:t>13/12/2016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BEDE-ABAD-4AFF-B95D-3AA875C273D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317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3832-D99C-4FCB-B8F4-72E66373C555}" type="datetimeFigureOut">
              <a:rPr lang="es-AR" smtClean="0"/>
              <a:pPr/>
              <a:t>13/12/2016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BEDE-ABAD-4AFF-B95D-3AA875C273D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291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3832-D99C-4FCB-B8F4-72E66373C555}" type="datetimeFigureOut">
              <a:rPr lang="es-AR" smtClean="0"/>
              <a:pPr/>
              <a:t>13/12/2016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BEDE-ABAD-4AFF-B95D-3AA875C273D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9162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3832-D99C-4FCB-B8F4-72E66373C555}" type="datetimeFigureOut">
              <a:rPr lang="es-AR" smtClean="0"/>
              <a:pPr/>
              <a:t>13/12/2016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BEDE-ABAD-4AFF-B95D-3AA875C273D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1805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3832-D99C-4FCB-B8F4-72E66373C555}" type="datetimeFigureOut">
              <a:rPr lang="es-AR" smtClean="0"/>
              <a:pPr/>
              <a:t>13/12/2016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BEDE-ABAD-4AFF-B95D-3AA875C273D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6049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3832-D99C-4FCB-B8F4-72E66373C555}" type="datetimeFigureOut">
              <a:rPr lang="es-AR" smtClean="0"/>
              <a:pPr/>
              <a:t>13/12/2016</a:t>
            </a:fld>
            <a:endParaRPr lang="es-A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BEDE-ABAD-4AFF-B95D-3AA875C273D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1697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3832-D99C-4FCB-B8F4-72E66373C555}" type="datetimeFigureOut">
              <a:rPr lang="es-AR" smtClean="0"/>
              <a:pPr/>
              <a:t>13/12/2016</a:t>
            </a:fld>
            <a:endParaRPr lang="es-A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BEDE-ABAD-4AFF-B95D-3AA875C273D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312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3832-D99C-4FCB-B8F4-72E66373C555}" type="datetimeFigureOut">
              <a:rPr lang="es-AR" smtClean="0"/>
              <a:pPr/>
              <a:t>13/12/2016</a:t>
            </a:fld>
            <a:endParaRPr lang="es-A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BEDE-ABAD-4AFF-B95D-3AA875C273D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8817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3832-D99C-4FCB-B8F4-72E66373C555}" type="datetimeFigureOut">
              <a:rPr lang="es-AR" smtClean="0"/>
              <a:pPr/>
              <a:t>13/12/2016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BEDE-ABAD-4AFF-B95D-3AA875C273D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9896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473832-D99C-4FCB-B8F4-72E66373C555}" type="datetimeFigureOut">
              <a:rPr lang="es-AR" smtClean="0"/>
              <a:pPr/>
              <a:t>13/12/2016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6BEDE-ABAD-4AFF-B95D-3AA875C273D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28979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37502"/>
          </a:xfrm>
        </p:spPr>
        <p:txBody>
          <a:bodyPr/>
          <a:lstStyle/>
          <a:p>
            <a:pPr algn="ctr"/>
            <a:r>
              <a:rPr lang="es-AR" b="1" u="sng" dirty="0" smtClean="0"/>
              <a:t>Impuesto al valor agregado</a:t>
            </a:r>
            <a:endParaRPr lang="es-AR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8682" y="4237148"/>
            <a:ext cx="4069724" cy="1854559"/>
          </a:xfrm>
        </p:spPr>
        <p:txBody>
          <a:bodyPr>
            <a:normAutofit/>
          </a:bodyPr>
          <a:lstStyle/>
          <a:p>
            <a:r>
              <a:rPr lang="es-AR" dirty="0" smtClean="0"/>
              <a:t>Producido por la cátedra de IMPUESTOS II  (UNSE)</a:t>
            </a:r>
          </a:p>
          <a:p>
            <a:r>
              <a:rPr lang="es-AR" dirty="0" smtClean="0"/>
              <a:t>Prof. DIAZ YOCCA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06157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27442" cy="913503"/>
          </a:xfrm>
        </p:spPr>
        <p:txBody>
          <a:bodyPr/>
          <a:lstStyle/>
          <a:p>
            <a:pPr algn="ctr"/>
            <a:r>
              <a:rPr lang="es-AR" sz="3600" b="1" u="sng" dirty="0" smtClean="0"/>
              <a:t>Unicidad (o subsunción)</a:t>
            </a:r>
            <a:endParaRPr lang="es-AR" sz="3600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172585"/>
            <a:ext cx="8946541" cy="5358844"/>
          </a:xfrm>
        </p:spPr>
        <p:txBody>
          <a:bodyPr>
            <a:normAutofit fontScale="85000" lnSpcReduction="10000"/>
          </a:bodyPr>
          <a:lstStyle/>
          <a:p>
            <a:r>
              <a:rPr lang="es-AR" dirty="0" smtClean="0"/>
              <a:t>Casos de </a:t>
            </a:r>
            <a:r>
              <a:rPr lang="es-AR" u="sng" dirty="0" smtClean="0"/>
              <a:t>ventas de cosas muebles </a:t>
            </a:r>
            <a:r>
              <a:rPr lang="es-AR" dirty="0" smtClean="0"/>
              <a:t>en forma conjunta con </a:t>
            </a:r>
            <a:r>
              <a:rPr lang="es-AR" u="sng" dirty="0" smtClean="0"/>
              <a:t>prestaciones y locaciones de servicios</a:t>
            </a:r>
            <a:r>
              <a:rPr lang="es-AR" dirty="0" smtClean="0"/>
              <a:t>.</a:t>
            </a:r>
          </a:p>
          <a:p>
            <a:r>
              <a:rPr lang="es-AR" b="1" u="sng" dirty="0" smtClean="0"/>
              <a:t>SIN DUDAS:</a:t>
            </a:r>
            <a:r>
              <a:rPr lang="es-AR" b="1" dirty="0" smtClean="0"/>
              <a:t> </a:t>
            </a:r>
            <a:r>
              <a:rPr lang="es-AR" dirty="0" smtClean="0"/>
              <a:t>operaciones separadas </a:t>
            </a:r>
          </a:p>
          <a:p>
            <a:r>
              <a:rPr lang="es-AR" b="1" u="sng" dirty="0" smtClean="0"/>
              <a:t>COMPLEJO:</a:t>
            </a:r>
            <a:r>
              <a:rPr lang="es-AR" dirty="0" smtClean="0"/>
              <a:t> operaciones interconectadas</a:t>
            </a:r>
          </a:p>
          <a:p>
            <a:endParaRPr lang="es-AR" dirty="0"/>
          </a:p>
          <a:p>
            <a:r>
              <a:rPr lang="es-AR" dirty="0" smtClean="0"/>
              <a:t>La operación accesoria sigue el tratamiento previsto para la operación principal.</a:t>
            </a:r>
          </a:p>
          <a:p>
            <a:r>
              <a:rPr lang="es-AR" b="1" u="sng" dirty="0" smtClean="0"/>
              <a:t>UNICIDAD, casos:</a:t>
            </a:r>
          </a:p>
          <a:p>
            <a:r>
              <a:rPr lang="es-AR" b="1" dirty="0" smtClean="0"/>
              <a:t>I) </a:t>
            </a:r>
            <a:r>
              <a:rPr lang="es-AR" dirty="0" smtClean="0"/>
              <a:t>cosa mueble gravada incorporada a prestación gravada – suma la BI de la prestación (Art. 10, 5to. Párrafo, ap. 3);</a:t>
            </a:r>
          </a:p>
          <a:p>
            <a:pPr marL="0" indent="0">
              <a:buNone/>
            </a:pPr>
            <a:r>
              <a:rPr lang="es-AR" dirty="0"/>
              <a:t> </a:t>
            </a:r>
            <a:r>
              <a:rPr lang="es-AR" dirty="0" smtClean="0"/>
              <a:t>     </a:t>
            </a:r>
            <a:r>
              <a:rPr lang="es-AR" b="1" dirty="0" smtClean="0"/>
              <a:t>II) </a:t>
            </a:r>
            <a:r>
              <a:rPr lang="es-AR" dirty="0" err="1" smtClean="0"/>
              <a:t>vta</a:t>
            </a:r>
            <a:r>
              <a:rPr lang="es-AR" dirty="0" smtClean="0"/>
              <a:t> cosa mueble exenta en forma conjunta con prestaciones gravadas NO RIGE EXENCIÓN – SALVO disposición expresa en contrario (Art. 7,  H, punto 27)</a:t>
            </a:r>
          </a:p>
          <a:p>
            <a:pPr marL="0" indent="0">
              <a:buNone/>
            </a:pPr>
            <a:r>
              <a:rPr lang="es-AR" dirty="0" smtClean="0"/>
              <a:t>    </a:t>
            </a:r>
          </a:p>
          <a:p>
            <a:pPr marL="0" indent="0">
              <a:buNone/>
            </a:pPr>
            <a:r>
              <a:rPr lang="es-AR" dirty="0" smtClean="0"/>
              <a:t>     </a:t>
            </a:r>
            <a:r>
              <a:rPr lang="es-AR" u="sng" dirty="0" smtClean="0"/>
              <a:t>Destacado: </a:t>
            </a:r>
            <a:r>
              <a:rPr lang="es-AR" dirty="0" smtClean="0"/>
              <a:t>venta de bienes derivada de actividad exentas  - Rezagos y sobrantes de diarios – NO GRAVADA: no es acto accidental porque no hay propósito de lucro  - </a:t>
            </a:r>
            <a:r>
              <a:rPr lang="es-AR" dirty="0" err="1" smtClean="0"/>
              <a:t>Dict</a:t>
            </a:r>
            <a:r>
              <a:rPr lang="es-AR" dirty="0" smtClean="0"/>
              <a:t>. 4/83 – VER ESTE TEMA EN ASPECTO SUBJETIVO TAMBIÉN - </a:t>
            </a:r>
          </a:p>
          <a:p>
            <a:pPr marL="0" indent="0">
              <a:buNone/>
            </a:pPr>
            <a:r>
              <a:rPr lang="es-AR" dirty="0" smtClean="0"/>
              <a:t>  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88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u="sng" dirty="0" smtClean="0"/>
              <a:t>PAUTAS DE APLICACIÓN DE LA SUBSUNCIÓN</a:t>
            </a:r>
            <a:endParaRPr lang="es-AR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err="1" smtClean="0"/>
              <a:t>Accesoriedad</a:t>
            </a:r>
            <a:endParaRPr lang="es-AR" dirty="0" smtClean="0"/>
          </a:p>
          <a:p>
            <a:endParaRPr lang="es-AR" dirty="0" smtClean="0"/>
          </a:p>
          <a:p>
            <a:r>
              <a:rPr lang="es-AR" dirty="0" smtClean="0"/>
              <a:t>Importancia de los importes involucrados</a:t>
            </a:r>
          </a:p>
          <a:p>
            <a:endParaRPr lang="es-AR" dirty="0" smtClean="0"/>
          </a:p>
          <a:p>
            <a:r>
              <a:rPr lang="es-AR" dirty="0" smtClean="0"/>
              <a:t>Interdependencia recíproca de bs y prestaciones</a:t>
            </a:r>
          </a:p>
          <a:p>
            <a:endParaRPr lang="es-AR" dirty="0" smtClean="0"/>
          </a:p>
          <a:p>
            <a:r>
              <a:rPr lang="es-AR" dirty="0" smtClean="0"/>
              <a:t>Finalidad</a:t>
            </a:r>
          </a:p>
          <a:p>
            <a:endParaRPr lang="es-AR" dirty="0" smtClean="0"/>
          </a:p>
          <a:p>
            <a:r>
              <a:rPr lang="es-AR" dirty="0" smtClean="0"/>
              <a:t>Voluntad de las partes</a:t>
            </a:r>
          </a:p>
          <a:p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7911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21080"/>
          </a:xfrm>
        </p:spPr>
        <p:txBody>
          <a:bodyPr/>
          <a:lstStyle/>
          <a:p>
            <a:pPr algn="ctr"/>
            <a:r>
              <a:rPr lang="es-AR" b="1" u="sng" dirty="0" smtClean="0"/>
              <a:t>Doctrina de divisibilidad</a:t>
            </a:r>
            <a:endParaRPr lang="es-AR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376979"/>
            <a:ext cx="8946541" cy="5481021"/>
          </a:xfrm>
        </p:spPr>
        <p:txBody>
          <a:bodyPr>
            <a:normAutofit lnSpcReduction="10000"/>
          </a:bodyPr>
          <a:lstStyle/>
          <a:p>
            <a:pPr algn="just"/>
            <a:r>
              <a:rPr lang="es-AR" b="1" u="sng" dirty="0" smtClean="0"/>
              <a:t>1.-</a:t>
            </a:r>
            <a:r>
              <a:rPr lang="es-AR" b="1" dirty="0" smtClean="0"/>
              <a:t> </a:t>
            </a:r>
            <a:r>
              <a:rPr lang="es-AR" dirty="0" smtClean="0"/>
              <a:t>La cosa mueble es accesoria de la prestación - la incorporación de cosa mueble de propia producción a prestaciones exentas – 2 requisitos: </a:t>
            </a:r>
            <a:r>
              <a:rPr lang="es-AR" b="1" u="sng" dirty="0" smtClean="0"/>
              <a:t>a)</a:t>
            </a:r>
            <a:r>
              <a:rPr lang="es-AR" dirty="0" smtClean="0"/>
              <a:t> cosa mueble de propia producción, y </a:t>
            </a:r>
            <a:r>
              <a:rPr lang="es-AR" b="1" u="sng" dirty="0" smtClean="0"/>
              <a:t>b</a:t>
            </a:r>
            <a:r>
              <a:rPr lang="es-AR" dirty="0" smtClean="0"/>
              <a:t>) la cosa mueble debe incorporarse a prestaciones exentas – </a:t>
            </a:r>
          </a:p>
          <a:p>
            <a:pPr algn="just"/>
            <a:r>
              <a:rPr lang="es-AR" b="1" u="sng" dirty="0" smtClean="0"/>
              <a:t>2.-</a:t>
            </a:r>
            <a:r>
              <a:rPr lang="es-AR" dirty="0" smtClean="0"/>
              <a:t> Son HI autónomos los intereses diferidos o fuera de termino originados en operaciones exentas o no gravadas – conflicto entre primer párrafo del apartado 2) del quinto párrafo del artículo 10 y el  art. 10 del DR – </a:t>
            </a:r>
            <a:r>
              <a:rPr lang="es-AR" b="1" u="sng" dirty="0" smtClean="0"/>
              <a:t>Conflicto</a:t>
            </a:r>
            <a:r>
              <a:rPr lang="es-AR" dirty="0" smtClean="0"/>
              <a:t>: la ley dispone que los intereses por pagos diferidos o fuera de término están alcanzados por el impuesto sólo si son integrantes del precio neto gravado (operación principal gravada) y DR los sujeta a imposición aun cuando la operación principal que dieron origen a los mismos se encuentre exenta o no gravada. </a:t>
            </a:r>
          </a:p>
          <a:p>
            <a:pPr algn="just"/>
            <a:r>
              <a:rPr lang="es-AR" dirty="0" smtClean="0"/>
              <a:t>CSJN, “Angulo, José Pedro, CSJN, 28/09/2010” deja el 10 del DR </a:t>
            </a:r>
            <a:r>
              <a:rPr lang="es-AR" b="1" u="sng" dirty="0" smtClean="0"/>
              <a:t>SOLO</a:t>
            </a:r>
            <a:r>
              <a:rPr lang="es-AR" dirty="0" smtClean="0"/>
              <a:t> para cuando la financiación es otorgada por terceros o sea no es procedente cuando el vendedor financia directamente al comprador – salomónica -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7754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8807"/>
          </a:xfrm>
        </p:spPr>
        <p:txBody>
          <a:bodyPr/>
          <a:lstStyle/>
          <a:p>
            <a:r>
              <a:rPr lang="es-AR" dirty="0" smtClean="0"/>
              <a:t>CONCEPTOS QUE NO SON VENTA	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345474"/>
            <a:ext cx="8946541" cy="5351540"/>
          </a:xfrm>
        </p:spPr>
        <p:txBody>
          <a:bodyPr>
            <a:normAutofit/>
          </a:bodyPr>
          <a:lstStyle/>
          <a:p>
            <a:r>
              <a:rPr lang="es-AR" b="1" u="sng" dirty="0" smtClean="0"/>
              <a:t>Expropiación</a:t>
            </a:r>
            <a:r>
              <a:rPr lang="es-AR" dirty="0" smtClean="0"/>
              <a:t> – Declaración de “Utilidad Pública” - Art. 1324 y 2511 del CC – Vigente desde 1990 (ley 23.765)</a:t>
            </a:r>
          </a:p>
          <a:p>
            <a:r>
              <a:rPr lang="es-AR" b="1" u="sng" dirty="0" smtClean="0"/>
              <a:t>Transferencia como consecuencia de reorganización de sociedades o fondos de comercio </a:t>
            </a:r>
            <a:r>
              <a:rPr lang="es-AR" dirty="0" smtClean="0"/>
              <a:t>– Principio de no intervención en reorganizaciones empresarias – no circula riqueza - cumplir el 77 de ley de IG – fusión, absorción y transferencia de empresas de conjunto económico - saldos de empresas reorganizadas se computan en empresas continuadoras – caso de vencimiento de plazo y paso a </a:t>
            </a:r>
            <a:r>
              <a:rPr lang="es-AR" dirty="0" err="1" smtClean="0"/>
              <a:t>soc.</a:t>
            </a:r>
            <a:r>
              <a:rPr lang="es-AR" dirty="0" smtClean="0"/>
              <a:t> irregular – Caso Sucesora Empresa Unipersonal – Caso de Unipersonal a Sociedad -</a:t>
            </a:r>
          </a:p>
          <a:p>
            <a:r>
              <a:rPr lang="es-AR" b="1" u="sng" dirty="0" smtClean="0"/>
              <a:t>Transferencias favor de hijos y cónyuges</a:t>
            </a:r>
            <a:r>
              <a:rPr lang="es-AR" dirty="0" smtClean="0"/>
              <a:t> – Asignación en vida y en forma onerosa (la gratuita fuera del alcance del </a:t>
            </a:r>
            <a:r>
              <a:rPr lang="es-AR" dirty="0" err="1" smtClean="0"/>
              <a:t>gravámen</a:t>
            </a:r>
            <a:r>
              <a:rPr lang="es-AR" dirty="0" smtClean="0"/>
              <a:t>) – asimila a reorganización de sociedades - cedente y cesionario deben ser RI –</a:t>
            </a:r>
          </a:p>
          <a:p>
            <a:r>
              <a:rPr lang="es-AR" b="1" u="sng" dirty="0" smtClean="0"/>
              <a:t>Divorcio Vincular</a:t>
            </a:r>
            <a:r>
              <a:rPr lang="es-AR" dirty="0" smtClean="0"/>
              <a:t> – Como no es a título oneroso debe devolver CF (art. 58 del DR) - 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6144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128790"/>
            <a:ext cx="9404723" cy="1197734"/>
          </a:xfrm>
        </p:spPr>
        <p:txBody>
          <a:bodyPr/>
          <a:lstStyle/>
          <a:p>
            <a:pPr algn="ctr"/>
            <a:r>
              <a:rPr lang="es-AR" sz="3200" b="1" u="sng" dirty="0" smtClean="0"/>
              <a:t>ASPECTO SUBJETIVO DEL H.I.</a:t>
            </a:r>
            <a:br>
              <a:rPr lang="es-AR" sz="3200" b="1" u="sng" dirty="0" smtClean="0"/>
            </a:br>
            <a:r>
              <a:rPr lang="es-AR" sz="3200" b="1" u="sng" dirty="0" smtClean="0"/>
              <a:t>VENTA DE COSA MUEBLE</a:t>
            </a:r>
            <a:endParaRPr lang="es-AR" sz="3200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223493"/>
            <a:ext cx="8946541" cy="5447763"/>
          </a:xfrm>
        </p:spPr>
        <p:txBody>
          <a:bodyPr>
            <a:normAutofit/>
          </a:bodyPr>
          <a:lstStyle/>
          <a:p>
            <a:r>
              <a:rPr lang="es-AR" b="1" u="sng" dirty="0" smtClean="0"/>
              <a:t>CLAVE:</a:t>
            </a:r>
            <a:r>
              <a:rPr lang="es-AR" dirty="0" smtClean="0"/>
              <a:t> El sujeto incidido no es el sujeto percutido.</a:t>
            </a:r>
          </a:p>
          <a:p>
            <a:r>
              <a:rPr lang="es-AR" dirty="0" smtClean="0"/>
              <a:t>                                              </a:t>
            </a:r>
            <a:r>
              <a:rPr lang="es-AR" b="1" i="1" dirty="0" smtClean="0"/>
              <a:t>a r t í c u l o   4</a:t>
            </a:r>
            <a:r>
              <a:rPr lang="es-AR" dirty="0" smtClean="0"/>
              <a:t>   </a:t>
            </a:r>
          </a:p>
          <a:p>
            <a:r>
              <a:rPr lang="es-AR" b="1" u="sng" dirty="0" smtClean="0"/>
              <a:t>Inciso A:</a:t>
            </a:r>
            <a:r>
              <a:rPr lang="es-AR" dirty="0" smtClean="0"/>
              <a:t> I) </a:t>
            </a:r>
            <a:r>
              <a:rPr lang="es-AR" dirty="0" err="1" smtClean="0"/>
              <a:t>habitualistas</a:t>
            </a:r>
            <a:r>
              <a:rPr lang="es-AR" dirty="0" smtClean="0"/>
              <a:t> en la venta de cosa mueble, II) quienes realicen actos de comercio, III) herederos o legatarios de responsables inscriptos.</a:t>
            </a:r>
          </a:p>
          <a:p>
            <a:r>
              <a:rPr lang="es-AR" b="1" u="sng" dirty="0" smtClean="0"/>
              <a:t>Inciso B:</a:t>
            </a:r>
            <a:r>
              <a:rPr lang="es-AR" dirty="0" smtClean="0"/>
              <a:t> Quienes realicen en nombre propio (pero por cuenta de terceros) ventas o compras.</a:t>
            </a:r>
          </a:p>
          <a:p>
            <a:r>
              <a:rPr lang="es-AR" b="1" u="sng" dirty="0"/>
              <a:t>Inciso </a:t>
            </a:r>
            <a:r>
              <a:rPr lang="es-AR" b="1" u="sng" dirty="0" smtClean="0"/>
              <a:t>D:</a:t>
            </a:r>
            <a:r>
              <a:rPr lang="es-AR" dirty="0" smtClean="0"/>
              <a:t> Empresas constructoras</a:t>
            </a:r>
          </a:p>
          <a:p>
            <a:r>
              <a:rPr lang="es-AR" b="1" u="sng" dirty="0"/>
              <a:t>Inciso </a:t>
            </a:r>
            <a:r>
              <a:rPr lang="es-AR" b="1" u="sng" dirty="0" smtClean="0"/>
              <a:t>E:</a:t>
            </a:r>
            <a:r>
              <a:rPr lang="es-AR" dirty="0" smtClean="0"/>
              <a:t> prestadores de servicios gravados</a:t>
            </a:r>
          </a:p>
          <a:p>
            <a:r>
              <a:rPr lang="es-AR" b="1" u="sng" dirty="0"/>
              <a:t>Inciso </a:t>
            </a:r>
            <a:r>
              <a:rPr lang="es-AR" b="1" u="sng" dirty="0" smtClean="0"/>
              <a:t>F:</a:t>
            </a:r>
            <a:r>
              <a:rPr lang="es-AR" dirty="0" smtClean="0"/>
              <a:t> locadores de servicios gravados – ART 14 - </a:t>
            </a:r>
          </a:p>
          <a:p>
            <a:r>
              <a:rPr lang="es-AR" u="sng" dirty="0" smtClean="0"/>
              <a:t>Segundo Párrafo:</a:t>
            </a:r>
            <a:r>
              <a:rPr lang="es-AR" dirty="0" smtClean="0"/>
              <a:t> otros sujetos (UTE, ACE, ANS, etc.) – ART 15 del DR</a:t>
            </a:r>
          </a:p>
          <a:p>
            <a:r>
              <a:rPr lang="es-AR" u="sng" dirty="0" smtClean="0"/>
              <a:t>Tercer Párrafo</a:t>
            </a:r>
            <a:r>
              <a:rPr lang="es-AR" dirty="0" smtClean="0"/>
              <a:t>: operaciones relacionadas con la calidad subjetiva</a:t>
            </a:r>
          </a:p>
          <a:p>
            <a:r>
              <a:rPr lang="es-AR" u="sng" dirty="0" smtClean="0"/>
              <a:t>Cuarto Párrafo</a:t>
            </a:r>
            <a:r>
              <a:rPr lang="es-AR" dirty="0" smtClean="0"/>
              <a:t>: concursados y fallidos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6992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257577"/>
            <a:ext cx="9404723" cy="1094705"/>
          </a:xfrm>
        </p:spPr>
        <p:txBody>
          <a:bodyPr/>
          <a:lstStyle/>
          <a:p>
            <a:pPr algn="ctr"/>
            <a:r>
              <a:rPr lang="es-AR" b="1" u="sng" dirty="0" smtClean="0"/>
              <a:t>PARÁMETROS DEL INCISO A)</a:t>
            </a:r>
            <a:endParaRPr lang="es-AR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979714"/>
            <a:ext cx="8946541" cy="5878286"/>
          </a:xfrm>
        </p:spPr>
        <p:txBody>
          <a:bodyPr>
            <a:normAutofit/>
          </a:bodyPr>
          <a:lstStyle/>
          <a:p>
            <a:pPr algn="just"/>
            <a:r>
              <a:rPr lang="es-AR" b="1" u="sng" dirty="0" err="1" smtClean="0"/>
              <a:t>Habitualistas</a:t>
            </a:r>
            <a:r>
              <a:rPr lang="es-AR" b="1" u="sng" dirty="0" smtClean="0"/>
              <a:t> en vta. de cosa mueble</a:t>
            </a:r>
            <a:r>
              <a:rPr lang="es-AR" dirty="0" smtClean="0"/>
              <a:t>: Fin de lucro, frecuencia de operaciones, importancia relativa de la operación, inclusión dentro del objeto (sociedades), vinculación con giro comercial.</a:t>
            </a:r>
          </a:p>
          <a:p>
            <a:pPr algn="just"/>
            <a:r>
              <a:rPr lang="es-AR" b="1" u="sng" dirty="0" smtClean="0"/>
              <a:t>Actos de comercio accidentales con cosas muebles:</a:t>
            </a:r>
            <a:r>
              <a:rPr lang="es-AR" dirty="0" smtClean="0"/>
              <a:t> Art. 6 </a:t>
            </a:r>
            <a:r>
              <a:rPr lang="es-AR" i="1" u="sng" dirty="0" smtClean="0"/>
              <a:t>“Los que verifican accidentalmente algún acto de comercio no son considerados comerciantes. Sin embargo, quedan sujetos, en cuanto a las controversias que ocurran sobre dichas operaciones, a las leyes y jurisdicción del comercio”</a:t>
            </a:r>
            <a:r>
              <a:rPr lang="es-AR" i="1" dirty="0" smtClean="0"/>
              <a:t>. </a:t>
            </a:r>
            <a:r>
              <a:rPr lang="es-AR" dirty="0" smtClean="0"/>
              <a:t>Art</a:t>
            </a:r>
            <a:r>
              <a:rPr lang="es-AR" i="1" dirty="0" smtClean="0"/>
              <a:t>. </a:t>
            </a:r>
            <a:r>
              <a:rPr lang="es-AR" dirty="0" smtClean="0"/>
              <a:t> 8 del Código de Comercio (enunciativa) – venta de cosa mueble siniestrada por parte de </a:t>
            </a:r>
            <a:r>
              <a:rPr lang="es-AR" dirty="0" err="1" smtClean="0"/>
              <a:t>compañias</a:t>
            </a:r>
            <a:r>
              <a:rPr lang="es-AR" dirty="0" smtClean="0"/>
              <a:t> de seguros: NO GRAVADA por no ser habitual no tampoco accidental - </a:t>
            </a:r>
          </a:p>
          <a:p>
            <a:pPr algn="just"/>
            <a:r>
              <a:rPr lang="es-AR" b="1" u="sng" dirty="0" smtClean="0"/>
              <a:t>Diferencia de heredero (1) y legatario (2) de RI:</a:t>
            </a:r>
            <a:r>
              <a:rPr lang="es-AR" dirty="0" smtClean="0"/>
              <a:t> el causante sea R.I. y se trate de bienes que en cabeza del causante hubieren sido objeto del impuesto – continuidad tributaria del causante – 13 DR -</a:t>
            </a:r>
          </a:p>
          <a:p>
            <a:pPr algn="just"/>
            <a:r>
              <a:rPr lang="es-AR" b="1" u="sng" dirty="0" smtClean="0"/>
              <a:t>1</a:t>
            </a:r>
            <a:r>
              <a:rPr lang="es-AR" dirty="0" smtClean="0"/>
              <a:t>: sucesor a título universal de los bienes </a:t>
            </a:r>
            <a:r>
              <a:rPr lang="es-AR" b="1" u="sng" dirty="0" smtClean="0"/>
              <a:t>2</a:t>
            </a:r>
            <a:r>
              <a:rPr lang="es-AR" dirty="0" smtClean="0"/>
              <a:t>: sucesor a título particular</a:t>
            </a:r>
          </a:p>
          <a:p>
            <a:pPr algn="just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1350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0761" y="128790"/>
            <a:ext cx="9826580" cy="862884"/>
          </a:xfrm>
        </p:spPr>
        <p:txBody>
          <a:bodyPr/>
          <a:lstStyle/>
          <a:p>
            <a:pPr algn="ctr"/>
            <a:r>
              <a:rPr lang="es-AR" sz="3600" b="1" dirty="0" smtClean="0"/>
              <a:t>PARÁMETROS DE INCISOS B), C) D), E) Y F)</a:t>
            </a:r>
            <a:endParaRPr lang="es-AR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837127"/>
            <a:ext cx="8946541" cy="5924281"/>
          </a:xfrm>
        </p:spPr>
        <p:txBody>
          <a:bodyPr/>
          <a:lstStyle/>
          <a:p>
            <a:pPr algn="just"/>
            <a:r>
              <a:rPr lang="es-AR" u="sng" dirty="0" smtClean="0"/>
              <a:t>Inc. B</a:t>
            </a:r>
            <a:r>
              <a:rPr lang="es-AR" dirty="0" smtClean="0"/>
              <a:t> – La clave es actuar a nombre propio</a:t>
            </a:r>
          </a:p>
          <a:p>
            <a:pPr algn="just"/>
            <a:r>
              <a:rPr lang="es-AR" u="sng" dirty="0" smtClean="0"/>
              <a:t>Inc. C</a:t>
            </a:r>
            <a:r>
              <a:rPr lang="es-AR" dirty="0" smtClean="0"/>
              <a:t> – No obligados a inscribirse - No interesa sus operaciones en mercado interno – casuística – por cuenta de terceros: el CF lo computa el tercero titular de los bienes - </a:t>
            </a:r>
          </a:p>
          <a:p>
            <a:pPr algn="just"/>
            <a:r>
              <a:rPr lang="es-AR" u="sng" dirty="0" smtClean="0"/>
              <a:t>Inc. D</a:t>
            </a:r>
            <a:r>
              <a:rPr lang="es-AR" dirty="0" smtClean="0"/>
              <a:t> – Para estar fuera debe construir una vivienda para C.H. y destinarla a ese fin 3 años – cooperativa que hace viviendas para asociados NO ES EMPRESA CONSTRUCTORA: NO HAY PROPOSITO DE LUCRO – consorcios que hacen viviendas para CH de cada condómino: NO ESTÁ ALCANZADA SALVO QUE VENDAN A TERCEROS -  </a:t>
            </a:r>
            <a:endParaRPr lang="es-AR" dirty="0"/>
          </a:p>
          <a:p>
            <a:pPr algn="just"/>
            <a:r>
              <a:rPr lang="es-AR" u="sng" dirty="0" smtClean="0"/>
              <a:t>Inc. E </a:t>
            </a:r>
            <a:r>
              <a:rPr lang="es-AR" dirty="0" smtClean="0"/>
              <a:t>– cualquier sujeto que preste servicio – </a:t>
            </a:r>
            <a:r>
              <a:rPr lang="es-AR" dirty="0" err="1" smtClean="0"/>
              <a:t>ej</a:t>
            </a:r>
            <a:r>
              <a:rPr lang="es-AR" dirty="0" smtClean="0"/>
              <a:t>: </a:t>
            </a:r>
            <a:r>
              <a:rPr lang="es-AR" dirty="0" err="1" smtClean="0"/>
              <a:t>ing.</a:t>
            </a:r>
            <a:r>
              <a:rPr lang="es-AR" dirty="0" smtClean="0"/>
              <a:t> En computación que es comerciante y presta ocasionalmente servicios en forma onerosa – DR 14 y 16 - </a:t>
            </a:r>
          </a:p>
          <a:p>
            <a:pPr algn="just"/>
            <a:r>
              <a:rPr lang="es-AR" u="sng" dirty="0" smtClean="0"/>
              <a:t>Inc. F</a:t>
            </a:r>
            <a:r>
              <a:rPr lang="es-AR" dirty="0" smtClean="0"/>
              <a:t> – IDEM inc. E) – DR 14 – Ej. Una persona alquila un inmueble para una fiesta un solo día – </a:t>
            </a:r>
          </a:p>
          <a:p>
            <a:pPr algn="just"/>
            <a:r>
              <a:rPr lang="es-AR" u="sng" dirty="0" smtClean="0"/>
              <a:t>Inc. G</a:t>
            </a:r>
            <a:r>
              <a:rPr lang="es-AR" dirty="0" smtClean="0"/>
              <a:t> - </a:t>
            </a:r>
            <a:endParaRPr lang="es-AR" dirty="0"/>
          </a:p>
          <a:p>
            <a:pPr algn="just"/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6815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154546"/>
            <a:ext cx="9404723" cy="1004553"/>
          </a:xfrm>
        </p:spPr>
        <p:txBody>
          <a:bodyPr/>
          <a:lstStyle/>
          <a:p>
            <a:r>
              <a:rPr lang="es-AR" b="1" u="sng" dirty="0" smtClean="0"/>
              <a:t>PARÁMETROS DEL 2, 3 Y 4 PÁRRAFO</a:t>
            </a:r>
            <a:endParaRPr lang="es-AR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3326" y="953589"/>
            <a:ext cx="10711543" cy="5904411"/>
          </a:xfrm>
        </p:spPr>
        <p:txBody>
          <a:bodyPr>
            <a:noAutofit/>
          </a:bodyPr>
          <a:lstStyle/>
          <a:p>
            <a:r>
              <a:rPr lang="es-AR" sz="1800" dirty="0" smtClean="0"/>
              <a:t>UTE, ACE, ANS: en tanto se encuentren comprendidos en alguna de las situaciones previstas en inc. A) a G) del art. 4. </a:t>
            </a:r>
          </a:p>
          <a:p>
            <a:pPr>
              <a:buNone/>
            </a:pPr>
            <a:r>
              <a:rPr lang="es-AR" sz="1800" dirty="0" smtClean="0"/>
              <a:t>      </a:t>
            </a:r>
            <a:r>
              <a:rPr lang="es-AR" sz="1800" u="sng" dirty="0" smtClean="0"/>
              <a:t>Trabajos profesionales ocasionales realizados en común:</a:t>
            </a:r>
            <a:r>
              <a:rPr lang="es-AR" sz="1800" dirty="0" smtClean="0"/>
              <a:t> el objetivo es no armar un ente plural por dichas tareas – Art. 15 del DR – </a:t>
            </a:r>
            <a:endParaRPr lang="es-AR" sz="1800" dirty="0"/>
          </a:p>
          <a:p>
            <a:r>
              <a:rPr lang="es-AR" sz="1800" dirty="0" smtClean="0"/>
              <a:t>Cuando adquiera la calidad de Sujeto Pasivo del tributo se encontrarán gravadas todas las ventas de cosa muebles vinculadas a la actividad con prescindencia:</a:t>
            </a:r>
          </a:p>
          <a:p>
            <a:pPr marL="0" indent="0">
              <a:buNone/>
            </a:pPr>
            <a:r>
              <a:rPr lang="es-AR" sz="1800" dirty="0" smtClean="0"/>
              <a:t>     A</a:t>
            </a:r>
            <a:r>
              <a:rPr lang="es-AR" sz="1800" dirty="0"/>
              <a:t>) </a:t>
            </a:r>
            <a:r>
              <a:rPr lang="es-AR" sz="1800" u="sng" dirty="0"/>
              <a:t>del carácter que tuvieran las mismas</a:t>
            </a:r>
            <a:r>
              <a:rPr lang="es-AR" sz="1800" dirty="0"/>
              <a:t> (ej. Bienes de uso);</a:t>
            </a:r>
          </a:p>
          <a:p>
            <a:pPr marL="0" indent="0">
              <a:buNone/>
            </a:pPr>
            <a:r>
              <a:rPr lang="es-AR" sz="1800" dirty="0"/>
              <a:t> </a:t>
            </a:r>
            <a:r>
              <a:rPr lang="es-AR" sz="1800" dirty="0" smtClean="0"/>
              <a:t>    B</a:t>
            </a:r>
            <a:r>
              <a:rPr lang="es-AR" sz="1800" dirty="0"/>
              <a:t>) </a:t>
            </a:r>
            <a:r>
              <a:rPr lang="es-AR" sz="1800" u="sng" dirty="0"/>
              <a:t>de la proporción de su afectación a actividades </a:t>
            </a:r>
            <a:r>
              <a:rPr lang="es-AR" sz="1800" u="sng" dirty="0" smtClean="0"/>
              <a:t>gravadas,</a:t>
            </a:r>
            <a:r>
              <a:rPr lang="es-AR" sz="1800" dirty="0" smtClean="0"/>
              <a:t> </a:t>
            </a:r>
            <a:r>
              <a:rPr lang="es-AR" sz="1800" dirty="0" err="1" smtClean="0"/>
              <a:t>Ej</a:t>
            </a:r>
            <a:r>
              <a:rPr lang="es-AR" sz="1800" dirty="0" smtClean="0"/>
              <a:t> bs de uso             </a:t>
            </a:r>
          </a:p>
          <a:p>
            <a:pPr marL="0" indent="0">
              <a:buNone/>
            </a:pPr>
            <a:r>
              <a:rPr lang="es-AR" sz="1800" dirty="0" smtClean="0"/>
              <a:t>     afectados a operaciones gravadas y exentas - Caso de 100% afectado a </a:t>
            </a:r>
          </a:p>
          <a:p>
            <a:pPr marL="0" indent="0">
              <a:buNone/>
            </a:pPr>
            <a:r>
              <a:rPr lang="es-AR" sz="1800" dirty="0" smtClean="0"/>
              <a:t>     operaciones exentas: cuando se vende NO GRAVADO porque el vendedor no es</a:t>
            </a:r>
          </a:p>
          <a:p>
            <a:pPr marL="0" indent="0">
              <a:buNone/>
            </a:pPr>
            <a:r>
              <a:rPr lang="es-AR" sz="1800" dirty="0" smtClean="0"/>
              <a:t>     sujeto en la actividad a la cual estaban afectados los bienes caso venta material de    </a:t>
            </a:r>
          </a:p>
          <a:p>
            <a:pPr marL="0" indent="0">
              <a:buNone/>
            </a:pPr>
            <a:r>
              <a:rPr lang="es-AR" sz="1800" dirty="0" smtClean="0"/>
              <a:t>     rezago (Inst. DGI 207/78) - 	</a:t>
            </a:r>
            <a:endParaRPr lang="es-AR" sz="1800" dirty="0"/>
          </a:p>
          <a:p>
            <a:r>
              <a:rPr lang="es-AR" sz="1800" dirty="0" smtClean="0"/>
              <a:t>El concursado conserva la administración de su patrimonio - El fallido convierte al administrador o liquidador en responsable por deuda ajena del tributo (art. 4 de la ley 11.683). </a:t>
            </a:r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43048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182880"/>
            <a:ext cx="9404723" cy="1484555"/>
          </a:xfrm>
        </p:spPr>
        <p:txBody>
          <a:bodyPr/>
          <a:lstStyle/>
          <a:p>
            <a:pPr algn="ctr"/>
            <a:r>
              <a:rPr lang="es-AR" sz="4400" b="1" u="sng" dirty="0"/>
              <a:t>ASPECTO </a:t>
            </a:r>
            <a:r>
              <a:rPr lang="es-AR" sz="4400" b="1" u="sng" dirty="0" smtClean="0"/>
              <a:t>ESPACIAL </a:t>
            </a:r>
            <a:r>
              <a:rPr lang="es-AR" sz="4400" b="1" u="sng" dirty="0"/>
              <a:t>DEL H.I.</a:t>
            </a:r>
            <a:br>
              <a:rPr lang="es-AR" sz="4400" b="1" u="sng" dirty="0"/>
            </a:br>
            <a:r>
              <a:rPr lang="es-AR" sz="4400" b="1" u="sng" dirty="0"/>
              <a:t>VENTA DE COSA MUEBLE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818042"/>
            <a:ext cx="8946541" cy="4430357"/>
          </a:xfrm>
        </p:spPr>
        <p:txBody>
          <a:bodyPr/>
          <a:lstStyle/>
          <a:p>
            <a:r>
              <a:rPr lang="es-AR" u="sng" dirty="0" smtClean="0"/>
              <a:t>Exclusivamente</a:t>
            </a:r>
            <a:r>
              <a:rPr lang="es-AR" dirty="0" smtClean="0"/>
              <a:t> venta de cosas muebles situadas o colocadas en el territorio – Situadas en el exterior ? - criterio de pertenencia económica </a:t>
            </a:r>
            <a:r>
              <a:rPr lang="es-AR" dirty="0" err="1" smtClean="0"/>
              <a:t>ó</a:t>
            </a:r>
            <a:r>
              <a:rPr lang="es-AR" dirty="0" smtClean="0"/>
              <a:t> principio de territorialidad – art. 1 del DR -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6937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150608"/>
            <a:ext cx="9404723" cy="1226372"/>
          </a:xfrm>
        </p:spPr>
        <p:txBody>
          <a:bodyPr/>
          <a:lstStyle/>
          <a:p>
            <a:pPr algn="ctr"/>
            <a:r>
              <a:rPr lang="es-AR" b="1" u="sng" dirty="0" smtClean="0"/>
              <a:t>PERFECCIONAMIENTO DEL HI </a:t>
            </a:r>
            <a:br>
              <a:rPr lang="es-AR" b="1" u="sng" dirty="0" smtClean="0"/>
            </a:br>
            <a:r>
              <a:rPr lang="es-AR" b="1" u="sng" dirty="0" smtClean="0"/>
              <a:t>VENTA DE COSA MUEBLE (1)</a:t>
            </a:r>
            <a:endParaRPr lang="es-AR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549102"/>
            <a:ext cx="8946541" cy="5308898"/>
          </a:xfrm>
        </p:spPr>
        <p:txBody>
          <a:bodyPr/>
          <a:lstStyle/>
          <a:p>
            <a:r>
              <a:rPr lang="es-AR" dirty="0" smtClean="0"/>
              <a:t>Aspecto TEMPORAL – incluye bs registrables - posición de </a:t>
            </a:r>
            <a:r>
              <a:rPr lang="es-AR" dirty="0" err="1" smtClean="0"/>
              <a:t>Marchevsky</a:t>
            </a:r>
            <a:r>
              <a:rPr lang="es-AR" dirty="0" smtClean="0"/>
              <a:t> “momento que se general débito fiscal” -  </a:t>
            </a:r>
          </a:p>
          <a:p>
            <a:r>
              <a:rPr lang="es-ES" u="sng" dirty="0" smtClean="0"/>
              <a:t>CONDICIÓN GENÉRICA:</a:t>
            </a:r>
            <a:r>
              <a:rPr lang="es-ES" dirty="0" smtClean="0"/>
              <a:t> Existencia y puesta disposición – Objetivo.</a:t>
            </a:r>
          </a:p>
          <a:p>
            <a:r>
              <a:rPr lang="es-ES" u="sng" dirty="0" smtClean="0"/>
              <a:t>CRITERIO GENERAL:</a:t>
            </a:r>
            <a:r>
              <a:rPr lang="es-ES" dirty="0" smtClean="0"/>
              <a:t> entrega del bien, emisión de factura o acto equivalente, el que fuere anterior - Que significa entrega del bien ? Recepción y Conformidad  - Tradición simbólica: caso entrega de llaves (art. 463 del C. Comercio) - </a:t>
            </a:r>
            <a:r>
              <a:rPr lang="es-ES" b="1" u="sng" dirty="0" smtClean="0"/>
              <a:t>OJO</a:t>
            </a:r>
            <a:r>
              <a:rPr lang="es-ES" dirty="0" smtClean="0"/>
              <a:t> no rige criterio general para puntos 1) y 2) del inc. A. - DR 18 – </a:t>
            </a:r>
          </a:p>
          <a:p>
            <a:r>
              <a:rPr lang="es-ES" u="sng" dirty="0" smtClean="0"/>
              <a:t>SEÑAS O ANTICIPOS QUE CONGELAN PRECIO</a:t>
            </a:r>
            <a:r>
              <a:rPr lang="es-ES" dirty="0" smtClean="0"/>
              <a:t> (</a:t>
            </a:r>
            <a:r>
              <a:rPr lang="es-ES" dirty="0" err="1" smtClean="0"/>
              <a:t>ult</a:t>
            </a:r>
            <a:r>
              <a:rPr lang="es-ES" dirty="0" smtClean="0"/>
              <a:t>. Párrafo del art. 5) – porqué motivo lo pusieron ? - Art. 25 DR - Y la condición genérica ? (segundo párrafo del 6) – </a:t>
            </a:r>
            <a:r>
              <a:rPr lang="es-ES" b="1" u="sng" dirty="0" err="1" smtClean="0"/>
              <a:t>Dict</a:t>
            </a:r>
            <a:r>
              <a:rPr lang="es-ES" b="1" u="sng" dirty="0" smtClean="0"/>
              <a:t>. 70/92 DGI</a:t>
            </a:r>
            <a:r>
              <a:rPr lang="es-ES" dirty="0" smtClean="0"/>
              <a:t>: para el fisco prevalece el art. 5 por sobre el 6 - </a:t>
            </a:r>
          </a:p>
          <a:p>
            <a:r>
              <a:rPr lang="es-ES" u="sng" dirty="0" smtClean="0"/>
              <a:t>Comercialización de </a:t>
            </a:r>
            <a:r>
              <a:rPr lang="es-ES" u="sng" dirty="0" err="1" smtClean="0"/>
              <a:t>ptos</a:t>
            </a:r>
            <a:r>
              <a:rPr lang="es-ES" u="sng" dirty="0" smtClean="0"/>
              <a:t>. Primarios  cuya fijación del precio sea posterior a la entrega del producto:</a:t>
            </a:r>
            <a:r>
              <a:rPr lang="es-ES" dirty="0" smtClean="0"/>
              <a:t> cuando se fije dicho precio – Ningún proceso de transformación del producto primario -</a:t>
            </a:r>
          </a:p>
        </p:txBody>
      </p:sp>
    </p:spTree>
    <p:extLst>
      <p:ext uri="{BB962C8B-B14F-4D97-AF65-F5344CB8AC3E}">
        <p14:creationId xmlns:p14="http://schemas.microsoft.com/office/powerpoint/2010/main" val="209247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Ley 20631 con vigencia desde 1975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77972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u="sng" dirty="0" smtClean="0"/>
              <a:t>PERFECCIONAMIENTO DEL HI </a:t>
            </a:r>
            <a:br>
              <a:rPr lang="es-AR" b="1" u="sng" dirty="0" smtClean="0"/>
            </a:br>
            <a:r>
              <a:rPr lang="es-AR" b="1" u="sng" dirty="0" smtClean="0"/>
              <a:t>VENTA DE COSA MUEBLE (2)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805082"/>
          </a:xfrm>
        </p:spPr>
        <p:txBody>
          <a:bodyPr>
            <a:normAutofit/>
          </a:bodyPr>
          <a:lstStyle/>
          <a:p>
            <a:r>
              <a:rPr lang="es-ES" u="sng" dirty="0" smtClean="0"/>
              <a:t>Canje de productos agropecuarios por otros bs, locaciones y prestaciones, recibidos con anterioridad:</a:t>
            </a:r>
            <a:r>
              <a:rPr lang="es-ES" dirty="0" smtClean="0"/>
              <a:t> cuando entregue los productos primarios  - Que pasa si no entrega los productos primarios ? Se retrotrae nacimiento del DF para la entrega de bs. Locaciones y prestaciones – caso de entrega parcial de productos primarios - DR 17</a:t>
            </a:r>
            <a:endParaRPr lang="es-AR" dirty="0" smtClean="0"/>
          </a:p>
          <a:p>
            <a:r>
              <a:rPr lang="es-ES" u="sng" dirty="0" smtClean="0"/>
              <a:t>Bienes de propia producción  incorporados a locaciones y prestaciones exentas:</a:t>
            </a:r>
            <a:r>
              <a:rPr lang="es-ES" dirty="0" smtClean="0"/>
              <a:t> al momento de incorporarlos a la locación. </a:t>
            </a:r>
          </a:p>
          <a:p>
            <a:r>
              <a:rPr lang="es-ES" u="sng" dirty="0" smtClean="0"/>
              <a:t>Contrato de ensayo o prueba</a:t>
            </a:r>
            <a:r>
              <a:rPr lang="es-ES" dirty="0" smtClean="0"/>
              <a:t>: con la entrega provisional de los bienes – casos: devolución total, parcial o reducción del precio - DR 19 – Caso “joyerías Ricciardi” (contrato de depósito, antes del 19 del DR) – TFN y CNCAF </a:t>
            </a:r>
            <a:endParaRPr lang="es-ES" u="sng" dirty="0" smtClean="0"/>
          </a:p>
          <a:p>
            <a:r>
              <a:rPr lang="es-AR" u="sng" dirty="0" smtClean="0"/>
              <a:t>Contrato préstamo – devolución de bienes </a:t>
            </a:r>
            <a:r>
              <a:rPr lang="es-AR" dirty="0" smtClean="0"/>
              <a:t>– operatoria típica del comercio exterior: NO GRAVADO 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6518" y="452717"/>
            <a:ext cx="9918549" cy="5076713"/>
          </a:xfrm>
        </p:spPr>
        <p:txBody>
          <a:bodyPr/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AR" b="1" u="sng" dirty="0" smtClean="0"/>
              <a:t>H.I. OBRAS, LOCACIONES  Y PRESTACIONES DE SERVICIOS GRAVADOS</a:t>
            </a:r>
            <a:br>
              <a:rPr lang="es-AR" b="1" u="sng" dirty="0" smtClean="0"/>
            </a:br>
            <a:r>
              <a:rPr lang="es-AR" b="1" u="sng" dirty="0" smtClean="0"/>
              <a:t>(art. 1, inciso b)</a:t>
            </a:r>
            <a:endParaRPr lang="es-AR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03312" y="6056555"/>
            <a:ext cx="8946541" cy="191844"/>
          </a:xfrm>
        </p:spPr>
        <p:txBody>
          <a:bodyPr>
            <a:normAutofit fontScale="40000" lnSpcReduction="20000"/>
          </a:bodyPr>
          <a:lstStyle/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 dirty="0" smtClean="0"/>
              <a:t>CONCEPTOS PREVIOS</a:t>
            </a:r>
            <a:endParaRPr lang="es-AR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03312" y="1645920"/>
            <a:ext cx="8946541" cy="4602479"/>
          </a:xfrm>
        </p:spPr>
        <p:txBody>
          <a:bodyPr/>
          <a:lstStyle/>
          <a:p>
            <a:r>
              <a:rPr lang="es-ES" u="sng" dirty="0" smtClean="0"/>
              <a:t>Son las obras, locaciones  o prestaciones previstas en el art. 3 </a:t>
            </a:r>
            <a:r>
              <a:rPr lang="es-ES" dirty="0" smtClean="0"/>
              <a:t>(aspecto objetivo) </a:t>
            </a:r>
            <a:r>
              <a:rPr lang="es-ES" u="sng" dirty="0" smtClean="0"/>
              <a:t>realizadas en el territorio de la nación </a:t>
            </a:r>
            <a:r>
              <a:rPr lang="es-ES" dirty="0" smtClean="0"/>
              <a:t>(aspecto espacial)  – excepción de exportación de servicios (realizadas en el país, pero utilizadas en exterior)– </a:t>
            </a:r>
          </a:p>
          <a:p>
            <a:endParaRPr lang="es-ES" dirty="0" smtClean="0"/>
          </a:p>
          <a:p>
            <a:r>
              <a:rPr lang="es-ES" u="sng" dirty="0" smtClean="0"/>
              <a:t>Y el aspecto subjetivo </a:t>
            </a:r>
            <a:r>
              <a:rPr lang="es-ES" dirty="0" smtClean="0"/>
              <a:t>? No hay condicionamientos con excepción de obra sobre inmueble propio – MOTIVO: presunción legal de habilitación potencial de la fuente productora fundado en la “pericia”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9850" y="0"/>
            <a:ext cx="10241280" cy="2076226"/>
          </a:xfrm>
        </p:spPr>
        <p:txBody>
          <a:bodyPr/>
          <a:lstStyle/>
          <a:p>
            <a:pPr algn="ctr"/>
            <a:r>
              <a:rPr lang="es-ES" b="1" u="sng" dirty="0" smtClean="0"/>
              <a:t>Aspecto objetivo del H.I. obras, loc. </a:t>
            </a:r>
            <a:br>
              <a:rPr lang="es-ES" b="1" u="sng" dirty="0" smtClean="0"/>
            </a:br>
            <a:r>
              <a:rPr lang="es-ES" b="1" u="sng" dirty="0" smtClean="0"/>
              <a:t>y prestaciones de servicios    (1)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03312" y="1570616"/>
            <a:ext cx="8946541" cy="4677783"/>
          </a:xfrm>
        </p:spPr>
        <p:txBody>
          <a:bodyPr/>
          <a:lstStyle/>
          <a:p>
            <a:pPr algn="just"/>
            <a:r>
              <a:rPr lang="es-ES" u="sng" dirty="0" smtClean="0"/>
              <a:t>Trabajos realizados (directamente o por terceros) sobre inmueble ajeno </a:t>
            </a:r>
            <a:r>
              <a:rPr lang="es-ES" dirty="0" smtClean="0"/>
              <a:t>– que es bien inmueble ? Art. 2314 a 2317 del CC) ver “la continental </a:t>
            </a:r>
            <a:r>
              <a:rPr lang="es-ES" dirty="0" err="1" smtClean="0"/>
              <a:t>cia</a:t>
            </a:r>
            <a:r>
              <a:rPr lang="es-ES" dirty="0" smtClean="0"/>
              <a:t>. de seguros “, CSJN 15/07/57 -  Que son “trabajos sobre inmuebles” ? </a:t>
            </a:r>
            <a:r>
              <a:rPr lang="es-ES" b="1" u="sng" dirty="0" smtClean="0"/>
              <a:t>A)</a:t>
            </a:r>
            <a:r>
              <a:rPr lang="es-ES" dirty="0" smtClean="0"/>
              <a:t> Construcciones de cualquier naturaleza (difícil delimitación), </a:t>
            </a:r>
            <a:r>
              <a:rPr lang="es-ES" b="1" u="sng" dirty="0" smtClean="0"/>
              <a:t>B)</a:t>
            </a:r>
            <a:r>
              <a:rPr lang="es-ES" dirty="0" smtClean="0"/>
              <a:t>  instalaciones civiles, comerciales e industriales, </a:t>
            </a:r>
            <a:r>
              <a:rPr lang="es-ES" b="1" u="sng" dirty="0" smtClean="0"/>
              <a:t>C)</a:t>
            </a:r>
            <a:r>
              <a:rPr lang="es-ES" dirty="0" smtClean="0"/>
              <a:t> las reparaciones, </a:t>
            </a:r>
            <a:r>
              <a:rPr lang="es-ES" b="1" u="sng" dirty="0" smtClean="0"/>
              <a:t>D)</a:t>
            </a:r>
            <a:r>
              <a:rPr lang="es-ES" dirty="0" smtClean="0"/>
              <a:t> trabajos de mantenimiento y conservación (</a:t>
            </a:r>
            <a:r>
              <a:rPr lang="es-ES" dirty="0" err="1" smtClean="0"/>
              <a:t>Dif</a:t>
            </a:r>
            <a:r>
              <a:rPr lang="es-ES" dirty="0" smtClean="0"/>
              <a:t>. Con limpieza) – Caso vivienda pre-fabricada - </a:t>
            </a:r>
          </a:p>
          <a:p>
            <a:pPr algn="just"/>
            <a:endParaRPr lang="es-ES" dirty="0" smtClean="0"/>
          </a:p>
          <a:p>
            <a:pPr algn="just"/>
            <a:r>
              <a:rPr lang="es-ES" u="sng" dirty="0" smtClean="0"/>
              <a:t>Obras efectuadas (directamente o a través de terceros) sobre inmueble propio realizada por una empresa constructora –</a:t>
            </a:r>
            <a:r>
              <a:rPr lang="es-ES" dirty="0" smtClean="0"/>
              <a:t> concurrencia de elemento objetivo y subjetivo – Que son obras ? Art. 4 DR – caso de perdida de identidad lucrativa, art. 5 DR (debe reintegrar el CF) </a:t>
            </a:r>
            <a:r>
              <a:rPr lang="es-ES" smtClean="0"/>
              <a:t>–  </a:t>
            </a:r>
            <a:endParaRPr lang="es-ES" dirty="0" smtClean="0"/>
          </a:p>
          <a:p>
            <a:pPr algn="just"/>
            <a:endParaRPr lang="es-ES" dirty="0" smtClean="0"/>
          </a:p>
          <a:p>
            <a:pPr algn="just"/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6111" y="193638"/>
            <a:ext cx="9404723" cy="1484555"/>
          </a:xfrm>
        </p:spPr>
        <p:txBody>
          <a:bodyPr/>
          <a:lstStyle/>
          <a:p>
            <a:pPr algn="ctr"/>
            <a:r>
              <a:rPr lang="es-ES" b="1" u="sng" dirty="0" smtClean="0"/>
              <a:t>Aspecto objetivo del H.I. obras, loc. </a:t>
            </a:r>
            <a:br>
              <a:rPr lang="es-ES" b="1" u="sng" dirty="0" smtClean="0"/>
            </a:br>
            <a:r>
              <a:rPr lang="es-ES" b="1" u="sng" dirty="0" smtClean="0"/>
              <a:t>y prestaciones de servicios    (2)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03312" y="1731982"/>
            <a:ext cx="8946541" cy="4516418"/>
          </a:xfrm>
        </p:spPr>
        <p:txBody>
          <a:bodyPr/>
          <a:lstStyle/>
          <a:p>
            <a:pPr algn="just"/>
            <a:endParaRPr lang="es-ES" u="sng" dirty="0" smtClean="0"/>
          </a:p>
          <a:p>
            <a:pPr algn="just"/>
            <a:r>
              <a:rPr lang="es-ES" u="sng" dirty="0" smtClean="0"/>
              <a:t>Elaboración, construcción o fabricación de una cosa mueble por encargo de un tercero, con o sin aporte de materia prima, ya sea que se obtenga un producto final o bien sea una etapa en su elaboración, construcción o puesta en funcionamiento </a:t>
            </a:r>
            <a:r>
              <a:rPr lang="es-ES" dirty="0" smtClean="0"/>
              <a:t>– caso de soporte material de locación prestación exenta o no gravada y requisitos para su procedencia (art. 6 DR) – Objetivo: respetar la voluntad del legislador de no alcanzar a dichas prestaciones</a:t>
            </a:r>
          </a:p>
          <a:p>
            <a:pPr algn="just"/>
            <a:endParaRPr lang="es-ES" dirty="0" smtClean="0"/>
          </a:p>
          <a:p>
            <a:pPr algn="just"/>
            <a:r>
              <a:rPr lang="es-ES" u="sng" dirty="0" smtClean="0"/>
              <a:t>Obtención de bienes de la naturaleza por encargo de un tercero</a:t>
            </a:r>
            <a:r>
              <a:rPr lang="es-ES" dirty="0" smtClean="0"/>
              <a:t> – que son bienes de la naturaleza ? </a:t>
            </a:r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/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 dirty="0" smtClean="0"/>
              <a:t>Aspecto objetivo del H.I. obras, loc. </a:t>
            </a:r>
            <a:br>
              <a:rPr lang="es-ES" b="1" u="sng" dirty="0" smtClean="0"/>
            </a:br>
            <a:r>
              <a:rPr lang="es-ES" b="1" u="sng" dirty="0" smtClean="0"/>
              <a:t>y prestaciones de servicios    (3)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u="sng" dirty="0" smtClean="0"/>
              <a:t>Otras locaciones y prestaciones de servicios  lo incluidas en incisos A) a D) del art. 3</a:t>
            </a:r>
            <a:r>
              <a:rPr lang="es-ES" dirty="0" smtClean="0"/>
              <a:t>  - En forma taxativa en apartados 1 a 20 (con exclusiones de objeto  incluidas) – Las locaciones y servicios incluidos en apartado 21 son de carácter enunciativo y deben cumplir: </a:t>
            </a:r>
            <a:r>
              <a:rPr lang="es-ES" u="sng" dirty="0" smtClean="0"/>
              <a:t>a)</a:t>
            </a:r>
            <a:r>
              <a:rPr lang="es-ES" dirty="0" smtClean="0"/>
              <a:t> título oneroso y </a:t>
            </a:r>
            <a:r>
              <a:rPr lang="es-ES" u="sng" dirty="0" smtClean="0"/>
              <a:t>b)</a:t>
            </a:r>
            <a:r>
              <a:rPr lang="es-ES" dirty="0" smtClean="0"/>
              <a:t> sin relación de dependencia.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  </a:t>
            </a:r>
            <a:endParaRPr lang="es-A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8200"/>
          </a:xfrm>
        </p:spPr>
        <p:txBody>
          <a:bodyPr/>
          <a:lstStyle/>
          <a:p>
            <a:pPr algn="ctr"/>
            <a:r>
              <a:rPr lang="es-ES" b="1" u="sng" dirty="0" smtClean="0"/>
              <a:t>APARTADOS 1 A 20 DEL INC. E    (1)</a:t>
            </a:r>
            <a:endParaRPr lang="es-AR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03312" y="1197736"/>
            <a:ext cx="8946541" cy="5550794"/>
          </a:xfrm>
        </p:spPr>
        <p:txBody>
          <a:bodyPr>
            <a:normAutofit lnSpcReduction="10000"/>
          </a:bodyPr>
          <a:lstStyle/>
          <a:p>
            <a:r>
              <a:rPr lang="es-ES" b="1" u="sng" dirty="0" smtClean="0"/>
              <a:t>Cuestión previa:</a:t>
            </a:r>
            <a:r>
              <a:rPr lang="es-ES" dirty="0" smtClean="0"/>
              <a:t> Todos los apartados tienen una exclusión de objeto</a:t>
            </a:r>
          </a:p>
          <a:p>
            <a:r>
              <a:rPr lang="es-ES" b="1" u="sng" dirty="0" smtClean="0"/>
              <a:t>Ap. 1 –</a:t>
            </a:r>
            <a:r>
              <a:rPr lang="es-ES" dirty="0" smtClean="0"/>
              <a:t> requisito de exclusividad: “</a:t>
            </a:r>
            <a:r>
              <a:rPr lang="es-ES" dirty="0" err="1" smtClean="0"/>
              <a:t>Reimer</a:t>
            </a:r>
            <a:r>
              <a:rPr lang="es-ES" dirty="0" smtClean="0"/>
              <a:t>, Ricardo” CNFCA 23/05/2006 – No rige uno de los criterios de divisibilidad – Objetivo de la exclusión: 2 posturas – Caso de kiosco – Caso de empresa que brinda comida a internados mediante contrato de suministro - </a:t>
            </a:r>
          </a:p>
          <a:p>
            <a:r>
              <a:rPr lang="es-ES" b="1" u="sng" dirty="0" smtClean="0"/>
              <a:t>Ap. 2 –</a:t>
            </a:r>
            <a:r>
              <a:rPr lang="es-ES" dirty="0" smtClean="0"/>
              <a:t> ausencia de lucro – Pagos por cuenta de pasajeros</a:t>
            </a:r>
          </a:p>
          <a:p>
            <a:r>
              <a:rPr lang="es-ES" b="1" u="sng" dirty="0" smtClean="0"/>
              <a:t>Ap. 3 –</a:t>
            </a:r>
            <a:r>
              <a:rPr lang="es-ES" dirty="0" smtClean="0"/>
              <a:t> </a:t>
            </a:r>
          </a:p>
          <a:p>
            <a:r>
              <a:rPr lang="es-ES" b="1" u="sng" dirty="0" smtClean="0"/>
              <a:t>Ap. 4 – </a:t>
            </a:r>
            <a:r>
              <a:rPr lang="es-ES" dirty="0" smtClean="0"/>
              <a:t>Ley 19.798 (ley </a:t>
            </a:r>
            <a:r>
              <a:rPr lang="es-ES" dirty="0" err="1" smtClean="0"/>
              <a:t>nac</a:t>
            </a:r>
            <a:r>
              <a:rPr lang="es-ES" dirty="0" smtClean="0"/>
              <a:t>. de telecomunicaciones)– provisión de bienes, obras y servicios inherentes.</a:t>
            </a:r>
          </a:p>
          <a:p>
            <a:r>
              <a:rPr lang="es-ES" b="1" u="sng" dirty="0" smtClean="0"/>
              <a:t>Ap. 5 –</a:t>
            </a:r>
            <a:r>
              <a:rPr lang="es-ES" dirty="0" smtClean="0"/>
              <a:t> DR 7 – Alumbrado público excluido – Ver quien es “prestador y quien proveedor” - </a:t>
            </a:r>
          </a:p>
          <a:p>
            <a:r>
              <a:rPr lang="es-ES" b="1" u="sng" dirty="0" smtClean="0"/>
              <a:t>Ap. 6 –</a:t>
            </a:r>
            <a:r>
              <a:rPr lang="es-ES" dirty="0" smtClean="0"/>
              <a:t> Que es agua corriente ? </a:t>
            </a:r>
            <a:r>
              <a:rPr lang="es-ES" dirty="0" err="1" smtClean="0"/>
              <a:t>Dict</a:t>
            </a:r>
            <a:r>
              <a:rPr lang="es-ES" dirty="0" smtClean="0"/>
              <a:t>. 62/1993</a:t>
            </a:r>
          </a:p>
          <a:p>
            <a:r>
              <a:rPr lang="es-ES" b="1" u="sng" dirty="0" smtClean="0"/>
              <a:t>Ap. 7 –</a:t>
            </a:r>
            <a:r>
              <a:rPr lang="es-ES" dirty="0" smtClean="0"/>
              <a:t> Art. 1493 del CC – Uso de pared para instalar publicidad - </a:t>
            </a:r>
          </a:p>
          <a:p>
            <a:r>
              <a:rPr lang="es-ES" b="1" u="sng" dirty="0" smtClean="0"/>
              <a:t>Ap. 9 –</a:t>
            </a:r>
            <a:r>
              <a:rPr lang="es-ES" dirty="0" smtClean="0"/>
              <a:t> </a:t>
            </a:r>
            <a:r>
              <a:rPr lang="es-ES" dirty="0" err="1" smtClean="0"/>
              <a:t>Dif</a:t>
            </a:r>
            <a:r>
              <a:rPr lang="es-ES" dirty="0" smtClean="0"/>
              <a:t>. con art. 3, inc. c) – En un caso nace un bien y en otro es el mismo bien al que se le hace un trabajo - </a:t>
            </a:r>
            <a:endParaRPr lang="es-A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8200"/>
          </a:xfrm>
        </p:spPr>
        <p:txBody>
          <a:bodyPr/>
          <a:lstStyle/>
          <a:p>
            <a:pPr algn="ctr"/>
            <a:r>
              <a:rPr lang="es-ES" b="1" u="sng" dirty="0" smtClean="0"/>
              <a:t>APARTADOS 1 A 20 DEL INC. E   (2)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03312" y="1323192"/>
            <a:ext cx="8946541" cy="4925208"/>
          </a:xfrm>
        </p:spPr>
        <p:txBody>
          <a:bodyPr/>
          <a:lstStyle/>
          <a:p>
            <a:r>
              <a:rPr lang="es-ES" b="1" u="sng" dirty="0"/>
              <a:t>Ap. </a:t>
            </a:r>
            <a:r>
              <a:rPr lang="es-ES" b="1" u="sng" dirty="0" smtClean="0"/>
              <a:t>11 –</a:t>
            </a:r>
            <a:r>
              <a:rPr lang="es-ES" dirty="0" smtClean="0"/>
              <a:t> Similar al inciso a) - </a:t>
            </a:r>
          </a:p>
          <a:p>
            <a:r>
              <a:rPr lang="es-ES" b="1" u="sng" dirty="0" smtClean="0"/>
              <a:t>Ap. 16 –</a:t>
            </a:r>
            <a:r>
              <a:rPr lang="es-ES" dirty="0" smtClean="0"/>
              <a:t>  Estacionamiento de UBA - Estacionamiento explotado por concesionario - Inmueble adquirido y destinado a playa privada por sujetos del art. 20 de IG – </a:t>
            </a:r>
          </a:p>
          <a:p>
            <a:r>
              <a:rPr lang="es-ES" b="1" u="sng" dirty="0" smtClean="0"/>
              <a:t>Ap. 18 –</a:t>
            </a:r>
            <a:r>
              <a:rPr lang="es-ES" dirty="0" smtClean="0"/>
              <a:t> condiciones: períodos cortos y fin específico – Caso sala </a:t>
            </a:r>
            <a:r>
              <a:rPr lang="es-ES" dirty="0" err="1" smtClean="0"/>
              <a:t>velatoria</a:t>
            </a:r>
            <a:r>
              <a:rPr lang="es-ES" dirty="0" smtClean="0"/>
              <a:t> – Locación de inmuebles para realizar remates – </a:t>
            </a:r>
          </a:p>
          <a:p>
            <a:r>
              <a:rPr lang="es-ES" b="1" u="sng" dirty="0" smtClean="0"/>
              <a:t>Ap. 19 –</a:t>
            </a:r>
            <a:r>
              <a:rPr lang="es-ES" u="sng" dirty="0" smtClean="0"/>
              <a:t> </a:t>
            </a:r>
            <a:r>
              <a:rPr lang="es-ES" dirty="0" smtClean="0"/>
              <a:t>Caso de premio para cuidador de equino ganador (Fallo “</a:t>
            </a:r>
            <a:r>
              <a:rPr lang="es-ES" dirty="0" err="1" smtClean="0"/>
              <a:t>etchechoury</a:t>
            </a:r>
            <a:r>
              <a:rPr lang="es-ES" dirty="0" smtClean="0"/>
              <a:t>, Juan C. - TFN – Sala D – 02/03/2001)</a:t>
            </a:r>
          </a:p>
          <a:p>
            <a:r>
              <a:rPr lang="es-AR" b="1" u="sng" dirty="0" smtClean="0"/>
              <a:t>Ap. 20 –</a:t>
            </a:r>
            <a:r>
              <a:rPr lang="es-AR" dirty="0" smtClean="0"/>
              <a:t> Entrada a practicar deporte entra en categoría “juegos” (san Andrés golf club SA – CNCAF – Sala I – 26/12/2002)</a:t>
            </a:r>
            <a:endParaRPr lang="es-A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5474"/>
          </a:xfrm>
        </p:spPr>
        <p:txBody>
          <a:bodyPr/>
          <a:lstStyle/>
          <a:p>
            <a:pPr algn="ctr"/>
            <a:r>
              <a:rPr lang="es-AR" b="1" u="sng" dirty="0" smtClean="0"/>
              <a:t>APARTADO 21 DEL INCISO E</a:t>
            </a:r>
            <a:endParaRPr lang="es-AR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323976"/>
            <a:ext cx="8946541" cy="4924424"/>
          </a:xfrm>
        </p:spPr>
        <p:txBody>
          <a:bodyPr/>
          <a:lstStyle/>
          <a:p>
            <a:pPr algn="just"/>
            <a:r>
              <a:rPr lang="es-AR" b="1" u="sng" dirty="0" smtClean="0"/>
              <a:t>CUESTIONES PREVIAS: </a:t>
            </a:r>
            <a:r>
              <a:rPr lang="es-AR" dirty="0" smtClean="0"/>
              <a:t>Incorporación por la generalización del tributo de diciembre de 1990, ley 23.871 - definición residual “restantes locaciones y prestaciones” - obligaciones de dar y hacer (art 8 del DR) – a título oneroso y realizadas en forma independiente – Obligaciones de no hacer (segundo párrafo del art. 8 DR) – </a:t>
            </a:r>
            <a:r>
              <a:rPr lang="es-AR" u="sng" dirty="0" smtClean="0"/>
              <a:t>NO ALCANZADOS</a:t>
            </a:r>
            <a:r>
              <a:rPr lang="es-AR" dirty="0" smtClean="0"/>
              <a:t> están las cesiones de uso y goce de derechos (“san buenaventura SRL”, CSJN, 23/05/2006), </a:t>
            </a:r>
            <a:r>
              <a:rPr lang="es-AR" u="sng" dirty="0" smtClean="0"/>
              <a:t>EXCEPTO</a:t>
            </a:r>
            <a:r>
              <a:rPr lang="es-AR" dirty="0" smtClean="0"/>
              <a:t> que impliquen un servicio financiero o bien concesión de la propiedad comercial e industrial – Ver art. 11 DR -  Colocaciones y prestaciones financieras – Operaciones financieras – Intereses (“Belgrano Day </a:t>
            </a:r>
            <a:r>
              <a:rPr lang="es-AR" dirty="0" err="1" smtClean="0"/>
              <a:t>School</a:t>
            </a:r>
            <a:r>
              <a:rPr lang="es-AR" dirty="0" smtClean="0"/>
              <a:t> SA”, CNCAF, SALA III, 15/10/2002 y “</a:t>
            </a:r>
            <a:r>
              <a:rPr lang="es-AR" dirty="0" err="1" smtClean="0"/>
              <a:t>Chryse</a:t>
            </a:r>
            <a:r>
              <a:rPr lang="es-AR" dirty="0" smtClean="0"/>
              <a:t> SA”, CSJN, 4/4/2006) – Financiación prestada por terceros .</a:t>
            </a:r>
          </a:p>
          <a:p>
            <a:pPr algn="just"/>
            <a:r>
              <a:rPr lang="es-AR" u="sng" dirty="0" smtClean="0"/>
              <a:t>Doctrina de Unicidad en la cesión de uso y goce de derechos</a:t>
            </a:r>
            <a:r>
              <a:rPr lang="es-AR" dirty="0" smtClean="0"/>
              <a:t>: como la prestación que se autoriza está gravada, la cesión también -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842005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132080"/>
            <a:ext cx="9404723" cy="1432560"/>
          </a:xfrm>
        </p:spPr>
        <p:txBody>
          <a:bodyPr/>
          <a:lstStyle/>
          <a:p>
            <a:pPr algn="ctr"/>
            <a:r>
              <a:rPr lang="es-ES" b="1" u="sng" dirty="0"/>
              <a:t>Aspecto </a:t>
            </a:r>
            <a:r>
              <a:rPr lang="es-ES" b="1" u="sng" dirty="0" smtClean="0"/>
              <a:t>subjetivo del </a:t>
            </a:r>
            <a:r>
              <a:rPr lang="es-ES" b="1" u="sng" dirty="0"/>
              <a:t>H.I. obras, loc. </a:t>
            </a:r>
            <a:r>
              <a:rPr lang="es-ES" b="1" u="sng" dirty="0" smtClean="0"/>
              <a:t>y </a:t>
            </a:r>
            <a:r>
              <a:rPr lang="es-ES" b="1" u="sng" dirty="0"/>
              <a:t>prestaciones de servicios   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478844"/>
            <a:ext cx="8946541" cy="4933245"/>
          </a:xfrm>
        </p:spPr>
        <p:txBody>
          <a:bodyPr/>
          <a:lstStyle/>
          <a:p>
            <a:pPr algn="just"/>
            <a:r>
              <a:rPr lang="es-AR" u="sng" dirty="0" smtClean="0"/>
              <a:t>Empresas constructoras</a:t>
            </a:r>
            <a:r>
              <a:rPr lang="es-AR" dirty="0" smtClean="0"/>
              <a:t>: tienen fin de lucro cuando hacen obras sobre inmueble propio y tienen propósito de fin de lucro con su ejecución o bien con la enajenación total o parcial del inmueble, en un solo caso y aún cuando fueren empresas unipersonales - Caso de cooperativas (</a:t>
            </a:r>
            <a:r>
              <a:rPr lang="es-AR" dirty="0" err="1" smtClean="0"/>
              <a:t>dict</a:t>
            </a:r>
            <a:r>
              <a:rPr lang="es-AR" dirty="0" smtClean="0"/>
              <a:t>, 7/92) – Caso de fin de lucro con su ejecución - </a:t>
            </a:r>
            <a:endParaRPr lang="es-AR" dirty="0"/>
          </a:p>
          <a:p>
            <a:pPr algn="just"/>
            <a:r>
              <a:rPr lang="es-AR" u="sng" dirty="0" smtClean="0"/>
              <a:t>Otros Sujetos </a:t>
            </a:r>
            <a:r>
              <a:rPr lang="es-AR" dirty="0" smtClean="0"/>
              <a:t>– Art. 15 DR –</a:t>
            </a:r>
          </a:p>
          <a:p>
            <a:pPr algn="just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2792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u="sng" dirty="0" smtClean="0"/>
              <a:t>OBJETO DEL IV.A.</a:t>
            </a:r>
            <a:endParaRPr lang="es-AR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236372"/>
            <a:ext cx="8946541" cy="5012027"/>
          </a:xfrm>
        </p:spPr>
        <p:txBody>
          <a:bodyPr/>
          <a:lstStyle/>
          <a:p>
            <a:r>
              <a:rPr lang="es-AR" dirty="0" smtClean="0"/>
              <a:t>Art. 1 de la Ley: </a:t>
            </a:r>
          </a:p>
          <a:p>
            <a:r>
              <a:rPr lang="es-AR" dirty="0" smtClean="0"/>
              <a:t>A) Venta de cosas muebles situadas o colocadas en el país realizadas por determinados sujetos (inc. a), b), d), e) y f) del art. 4;</a:t>
            </a:r>
          </a:p>
          <a:p>
            <a:endParaRPr lang="es-AR" dirty="0" smtClean="0"/>
          </a:p>
          <a:p>
            <a:r>
              <a:rPr lang="es-AR" dirty="0" smtClean="0"/>
              <a:t>B) Obras, Locaciones y prestaciones de servicios realizadas en el país;</a:t>
            </a:r>
          </a:p>
          <a:p>
            <a:endParaRPr lang="es-AR" dirty="0" smtClean="0"/>
          </a:p>
          <a:p>
            <a:r>
              <a:rPr lang="es-AR" dirty="0" smtClean="0"/>
              <a:t>C) Importación definitiva de cosas muebles;</a:t>
            </a:r>
          </a:p>
          <a:p>
            <a:endParaRPr lang="es-AR" dirty="0" smtClean="0"/>
          </a:p>
          <a:p>
            <a:r>
              <a:rPr lang="es-AR" dirty="0" smtClean="0"/>
              <a:t>D) Importación de servicios</a:t>
            </a:r>
          </a:p>
        </p:txBody>
      </p:sp>
    </p:spTree>
    <p:extLst>
      <p:ext uri="{BB962C8B-B14F-4D97-AF65-F5344CB8AC3E}">
        <p14:creationId xmlns:p14="http://schemas.microsoft.com/office/powerpoint/2010/main" val="38051973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121920"/>
            <a:ext cx="9404723" cy="1412240"/>
          </a:xfrm>
        </p:spPr>
        <p:txBody>
          <a:bodyPr/>
          <a:lstStyle/>
          <a:p>
            <a:pPr algn="ctr"/>
            <a:r>
              <a:rPr lang="es-ES" b="1" u="sng" dirty="0"/>
              <a:t>Aspecto </a:t>
            </a:r>
            <a:r>
              <a:rPr lang="es-ES" b="1" u="sng" dirty="0" smtClean="0"/>
              <a:t>espacial </a:t>
            </a:r>
            <a:r>
              <a:rPr lang="es-ES" b="1" u="sng" dirty="0"/>
              <a:t>del H.I. obras, loc. y prestaciones de servicios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534160"/>
            <a:ext cx="8946541" cy="4714239"/>
          </a:xfrm>
        </p:spPr>
        <p:txBody>
          <a:bodyPr/>
          <a:lstStyle/>
          <a:p>
            <a:r>
              <a:rPr lang="es-AR" dirty="0" smtClean="0"/>
              <a:t>Lugar de ejecución material del servicio -  art. 1,</a:t>
            </a:r>
          </a:p>
          <a:p>
            <a:r>
              <a:rPr lang="es-AR" dirty="0" smtClean="0"/>
              <a:t>Apartamiento del principio de ejecución material del servicio  (telecomunicaciones internacionales)</a:t>
            </a:r>
          </a:p>
          <a:p>
            <a:r>
              <a:rPr lang="es-AR" dirty="0" smtClean="0"/>
              <a:t>Exportación de servicios: “Que significa utilización efectiva en el exterior” - Art. 1.1  y 77.1 del DR – La representación de sujetos del exterior en el país (“</a:t>
            </a:r>
            <a:r>
              <a:rPr lang="es-AR" dirty="0" err="1" smtClean="0"/>
              <a:t>tecnopel</a:t>
            </a:r>
            <a:r>
              <a:rPr lang="es-AR" dirty="0" smtClean="0"/>
              <a:t> SA, TFN, 06/12/99).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915556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0609" y="66676"/>
            <a:ext cx="9690226" cy="1238142"/>
          </a:xfrm>
        </p:spPr>
        <p:txBody>
          <a:bodyPr/>
          <a:lstStyle/>
          <a:p>
            <a:pPr algn="ctr"/>
            <a:r>
              <a:rPr lang="es-ES" b="1" u="sng" dirty="0"/>
              <a:t>Aspecto </a:t>
            </a:r>
            <a:r>
              <a:rPr lang="es-ES" b="1" u="sng" dirty="0" smtClean="0"/>
              <a:t>temporal </a:t>
            </a:r>
            <a:r>
              <a:rPr lang="es-ES" b="1" u="sng" dirty="0"/>
              <a:t>del H.I. obras, loc. y prestaciones de servicios </a:t>
            </a:r>
            <a:r>
              <a:rPr lang="es-ES" b="1" u="sng" dirty="0" smtClean="0"/>
              <a:t>     (1)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428108"/>
            <a:ext cx="8946541" cy="4820291"/>
          </a:xfrm>
        </p:spPr>
        <p:txBody>
          <a:bodyPr/>
          <a:lstStyle/>
          <a:p>
            <a:r>
              <a:rPr lang="es-AR" dirty="0" smtClean="0"/>
              <a:t>Art. 5, b) – art. 6 y Art. 23 DR</a:t>
            </a:r>
          </a:p>
          <a:p>
            <a:r>
              <a:rPr lang="es-AR" u="sng" dirty="0" smtClean="0"/>
              <a:t>Condición General</a:t>
            </a:r>
            <a:r>
              <a:rPr lang="es-AR" dirty="0" smtClean="0"/>
              <a:t>: Existencia y puesta a disposición de bienes, en qué casos ?.</a:t>
            </a:r>
          </a:p>
          <a:p>
            <a:r>
              <a:rPr lang="es-AR" u="sng" dirty="0" smtClean="0"/>
              <a:t>Criterio General</a:t>
            </a:r>
            <a:r>
              <a:rPr lang="es-AR" dirty="0" smtClean="0"/>
              <a:t>: “terminación de la prestación o percepción total o parcial del precio, lo que sea anterior” – que es percepción (art. 23 DR) – </a:t>
            </a:r>
            <a:r>
              <a:rPr lang="es-AR" u="sng" dirty="0" smtClean="0"/>
              <a:t>Excepciones al criterio general</a:t>
            </a:r>
            <a:r>
              <a:rPr lang="es-AR" dirty="0" smtClean="0"/>
              <a:t>: </a:t>
            </a:r>
            <a:r>
              <a:rPr lang="es-AR" b="1" u="sng" dirty="0" smtClean="0"/>
              <a:t>a)</a:t>
            </a:r>
            <a:r>
              <a:rPr lang="es-AR" dirty="0" smtClean="0"/>
              <a:t> prestaciones sobre bienes (Art. 19 DR) , </a:t>
            </a:r>
            <a:r>
              <a:rPr lang="es-AR" b="1" u="sng" dirty="0" smtClean="0"/>
              <a:t>b) </a:t>
            </a:r>
            <a:r>
              <a:rPr lang="es-AR" dirty="0" smtClean="0"/>
              <a:t>servicios cloacales o provisión de agua corriente, </a:t>
            </a:r>
            <a:r>
              <a:rPr lang="es-AR" b="1" u="sng" dirty="0" smtClean="0"/>
              <a:t>c)</a:t>
            </a:r>
            <a:r>
              <a:rPr lang="es-AR" dirty="0" smtClean="0"/>
              <a:t> telecomunicaciones reguladas por tasa o tarifa, </a:t>
            </a:r>
            <a:r>
              <a:rPr lang="es-AR" b="1" u="sng" dirty="0" smtClean="0"/>
              <a:t>d)</a:t>
            </a:r>
            <a:r>
              <a:rPr lang="es-AR" dirty="0" smtClean="0"/>
              <a:t> prestaciones cuya contraprestación sea fijada judicialmente o bien por entidades intermedias, </a:t>
            </a:r>
            <a:r>
              <a:rPr lang="es-AR" b="1" u="sng" dirty="0" smtClean="0"/>
              <a:t>e)</a:t>
            </a:r>
            <a:r>
              <a:rPr lang="es-AR" dirty="0" smtClean="0"/>
              <a:t> Trabajos sobre inmuebles de terceros, </a:t>
            </a:r>
            <a:r>
              <a:rPr lang="es-AR" b="1" u="sng" dirty="0" smtClean="0"/>
              <a:t>f) </a:t>
            </a:r>
            <a:r>
              <a:rPr lang="es-AR" dirty="0" smtClean="0"/>
              <a:t>seguros y reaseguros, </a:t>
            </a:r>
            <a:r>
              <a:rPr lang="es-AR" b="1" u="sng" dirty="0" smtClean="0"/>
              <a:t>g)</a:t>
            </a:r>
            <a:r>
              <a:rPr lang="es-AR" dirty="0" smtClean="0"/>
              <a:t> prestaciones o colocaciones financieras </a:t>
            </a:r>
            <a:r>
              <a:rPr lang="es-AR" u="sng" dirty="0" smtClean="0"/>
              <a:t>(se analiza por separado</a:t>
            </a:r>
            <a:r>
              <a:rPr lang="es-AR" dirty="0" smtClean="0"/>
              <a:t>), </a:t>
            </a:r>
            <a:r>
              <a:rPr lang="es-AR" b="1" u="sng" dirty="0" smtClean="0"/>
              <a:t>h)</a:t>
            </a:r>
            <a:r>
              <a:rPr lang="es-AR" dirty="0" smtClean="0"/>
              <a:t> Locación de inmuebles, y </a:t>
            </a:r>
            <a:r>
              <a:rPr lang="es-AR" b="1" u="sng" dirty="0" smtClean="0"/>
              <a:t>i)</a:t>
            </a:r>
            <a:r>
              <a:rPr lang="es-AR" dirty="0" smtClean="0"/>
              <a:t> servicios continuos (Art. 21.1). </a:t>
            </a:r>
          </a:p>
          <a:p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11326758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851" y="0"/>
            <a:ext cx="9715983" cy="1853248"/>
          </a:xfrm>
        </p:spPr>
        <p:txBody>
          <a:bodyPr/>
          <a:lstStyle/>
          <a:p>
            <a:r>
              <a:rPr lang="es-ES" b="1" u="sng" dirty="0"/>
              <a:t>Aspecto temporal del H.I. obras, loc. y prestaciones de servicios      </a:t>
            </a:r>
            <a:r>
              <a:rPr lang="es-ES" b="1" u="sng" dirty="0" smtClean="0"/>
              <a:t>(2)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468192"/>
            <a:ext cx="8946541" cy="5048518"/>
          </a:xfrm>
        </p:spPr>
        <p:txBody>
          <a:bodyPr/>
          <a:lstStyle/>
          <a:p>
            <a:endParaRPr lang="es-AR" u="sng" dirty="0" smtClean="0"/>
          </a:p>
          <a:p>
            <a:r>
              <a:rPr lang="es-AR" u="sng" dirty="0" smtClean="0"/>
              <a:t>Señas </a:t>
            </a:r>
            <a:r>
              <a:rPr lang="es-AR" u="sng" dirty="0"/>
              <a:t>o anticipos que congelan precio </a:t>
            </a:r>
            <a:r>
              <a:rPr lang="es-AR" dirty="0"/>
              <a:t>- </a:t>
            </a:r>
          </a:p>
          <a:p>
            <a:r>
              <a:rPr lang="es-AR" u="sng" dirty="0" smtClean="0"/>
              <a:t>Locación de cosas y arriendo de circuitos de telecomunicaciones</a:t>
            </a:r>
            <a:r>
              <a:rPr lang="es-AR" dirty="0" smtClean="0"/>
              <a:t> – Art. 24.1 DR.</a:t>
            </a:r>
          </a:p>
          <a:p>
            <a:pPr algn="just"/>
            <a:r>
              <a:rPr lang="es-AR" u="sng" dirty="0" smtClean="0"/>
              <a:t>Obras realizadas directamente o a través de un tercero sobre inmueble propio</a:t>
            </a:r>
            <a:r>
              <a:rPr lang="es-AR" dirty="0" smtClean="0"/>
              <a:t> -  transferencia a título oneroso del inmueble (extensión de la escritura u otorgamiento de la posesión, lo anterior) – Art. 25 y 26 del DR – Tenencia y posesión (“Pedro </a:t>
            </a:r>
            <a:r>
              <a:rPr lang="es-AR" dirty="0" err="1" smtClean="0"/>
              <a:t>Jaimovich</a:t>
            </a:r>
            <a:r>
              <a:rPr lang="es-AR" dirty="0" smtClean="0"/>
              <a:t> y </a:t>
            </a:r>
            <a:r>
              <a:rPr lang="es-AR" dirty="0" err="1" smtClean="0"/>
              <a:t>cia</a:t>
            </a:r>
            <a:r>
              <a:rPr lang="es-AR" dirty="0" smtClean="0"/>
              <a:t> SA”, CNCAF, 30/09/2003) – </a:t>
            </a:r>
          </a:p>
          <a:p>
            <a:pPr algn="just"/>
            <a:r>
              <a:rPr lang="es-AR" u="sng" dirty="0" smtClean="0"/>
              <a:t>Leasing</a:t>
            </a:r>
            <a:r>
              <a:rPr lang="es-AR" dirty="0" smtClean="0"/>
              <a:t> -  Ley 25.248 y </a:t>
            </a:r>
            <a:r>
              <a:rPr lang="es-AR" dirty="0" err="1" smtClean="0"/>
              <a:t>Dec</a:t>
            </a:r>
            <a:r>
              <a:rPr lang="es-AR" dirty="0" smtClean="0"/>
              <a:t>. 1038/2000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955214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577" y="154546"/>
            <a:ext cx="9942491" cy="1493950"/>
          </a:xfrm>
        </p:spPr>
        <p:txBody>
          <a:bodyPr/>
          <a:lstStyle/>
          <a:p>
            <a:pPr algn="ctr"/>
            <a:r>
              <a:rPr lang="es-ES" sz="4100" b="1" u="sng" dirty="0" smtClean="0"/>
              <a:t>Perfeccionamiento del HI en locaciones y prestaciones financieras</a:t>
            </a:r>
            <a:endParaRPr lang="es-AR" sz="41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648496"/>
            <a:ext cx="8946541" cy="4599903"/>
          </a:xfrm>
        </p:spPr>
        <p:txBody>
          <a:bodyPr/>
          <a:lstStyle/>
          <a:p>
            <a:r>
              <a:rPr lang="es-AR" u="sng" dirty="0" smtClean="0"/>
              <a:t>Criterio General</a:t>
            </a:r>
            <a:r>
              <a:rPr lang="es-AR" dirty="0" smtClean="0"/>
              <a:t>: vencimiento del plazo fijado para rendimiento o percepción total o parcial, lo anterior. 5 casuísticas:</a:t>
            </a:r>
          </a:p>
          <a:p>
            <a:r>
              <a:rPr lang="es-AR" b="1" u="sng" dirty="0" smtClean="0"/>
              <a:t>I.-</a:t>
            </a:r>
            <a:r>
              <a:rPr lang="es-AR" dirty="0" smtClean="0"/>
              <a:t> Interés por pago diferido (IPD)o fuera de término (IFT) vinculadas con operaciones gravadas. Ver si se facturó separado de la venta el IPD - Art. 22 y 24 del DR – </a:t>
            </a:r>
          </a:p>
          <a:p>
            <a:r>
              <a:rPr lang="es-AR" b="1" u="sng" dirty="0" smtClean="0"/>
              <a:t>II.-</a:t>
            </a:r>
            <a:r>
              <a:rPr lang="es-AR" dirty="0" smtClean="0"/>
              <a:t> IPD o IFT vinculadas con operaciones exentas – Art. 10 del DR – </a:t>
            </a:r>
          </a:p>
          <a:p>
            <a:r>
              <a:rPr lang="es-AR" b="1" u="sng" dirty="0" smtClean="0"/>
              <a:t>III.-</a:t>
            </a:r>
            <a:r>
              <a:rPr lang="es-AR" dirty="0" smtClean="0"/>
              <a:t> Intereses por mora en pagos del Estado – </a:t>
            </a:r>
          </a:p>
          <a:p>
            <a:r>
              <a:rPr lang="es-AR" b="1" u="sng" dirty="0" smtClean="0"/>
              <a:t>IV.-</a:t>
            </a:r>
            <a:r>
              <a:rPr lang="es-AR" dirty="0" smtClean="0"/>
              <a:t> Interés vinculado con obra sobre inmueble propio – </a:t>
            </a:r>
          </a:p>
          <a:p>
            <a:r>
              <a:rPr lang="es-AR" b="1" u="sng" dirty="0" smtClean="0"/>
              <a:t>V.-</a:t>
            </a:r>
            <a:r>
              <a:rPr lang="es-AR" dirty="0" smtClean="0"/>
              <a:t> Interés en el endoso o cesión de documentos – Art. 20 del DR -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629276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149592"/>
          </a:xfrm>
        </p:spPr>
        <p:txBody>
          <a:bodyPr/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b="1" u="sng" dirty="0" smtClean="0"/>
              <a:t>H.I. IMPORTACIÓN DEFINITIVA DE COSAS MUEBLES</a:t>
            </a:r>
            <a:br>
              <a:rPr lang="es-AR" b="1" u="sng" dirty="0" smtClean="0"/>
            </a:br>
            <a:r>
              <a:rPr lang="es-AR" b="1" u="sng" dirty="0" smtClean="0"/>
              <a:t>(Art. 1, inc. C)</a:t>
            </a:r>
            <a:endParaRPr lang="es-AR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5872766"/>
            <a:ext cx="8946541" cy="375633"/>
          </a:xfrm>
        </p:spPr>
        <p:txBody>
          <a:bodyPr>
            <a:normAutofit lnSpcReduction="10000"/>
          </a:bodyPr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374477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1973" y="0"/>
            <a:ext cx="9892544" cy="1622738"/>
          </a:xfrm>
        </p:spPr>
        <p:txBody>
          <a:bodyPr/>
          <a:lstStyle/>
          <a:p>
            <a:pPr algn="ctr"/>
            <a:r>
              <a:rPr lang="es-ES" b="1" u="sng" dirty="0"/>
              <a:t>Aspecto </a:t>
            </a:r>
            <a:r>
              <a:rPr lang="es-ES" b="1" u="sng" dirty="0" smtClean="0"/>
              <a:t>objetivo del </a:t>
            </a:r>
            <a:r>
              <a:rPr lang="es-ES" b="1" u="sng" dirty="0"/>
              <a:t>H.I. </a:t>
            </a:r>
            <a:r>
              <a:rPr lang="es-ES" b="1" u="sng" dirty="0" smtClean="0"/>
              <a:t>importación definitiva de cosas muebles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352281"/>
            <a:ext cx="8946541" cy="5331853"/>
          </a:xfrm>
        </p:spPr>
        <p:txBody>
          <a:bodyPr/>
          <a:lstStyle/>
          <a:p>
            <a:r>
              <a:rPr lang="es-AR" u="sng" dirty="0" smtClean="0"/>
              <a:t>Que significa “Importación definitiva”</a:t>
            </a:r>
            <a:r>
              <a:rPr lang="es-AR" dirty="0" smtClean="0"/>
              <a:t>: cuando sea para consumo (ART 2 del DR) – Art. 233 Código Aduanero dice que se considera Importación para consumo:  - libramiento a plaza de los bienes –Importación temporaria de bienes para luego de un plazo exportar, </a:t>
            </a:r>
            <a:r>
              <a:rPr lang="es-AR" b="1" u="sng" dirty="0" smtClean="0"/>
              <a:t>no</a:t>
            </a:r>
            <a:r>
              <a:rPr lang="es-AR" dirty="0" smtClean="0"/>
              <a:t> – Destinación suspensiva de importación a depósito, </a:t>
            </a:r>
            <a:r>
              <a:rPr lang="es-AR" b="1" u="sng" dirty="0" smtClean="0"/>
              <a:t>no</a:t>
            </a:r>
            <a:r>
              <a:rPr lang="es-AR" b="1" dirty="0" smtClean="0"/>
              <a:t> - </a:t>
            </a:r>
          </a:p>
          <a:p>
            <a:endParaRPr lang="es-AR" dirty="0"/>
          </a:p>
          <a:p>
            <a:r>
              <a:rPr lang="es-AR" u="sng" dirty="0" smtClean="0"/>
              <a:t>Objetivo:</a:t>
            </a:r>
            <a:r>
              <a:rPr lang="es-AR" dirty="0" smtClean="0"/>
              <a:t> poner en pie de igualdad al producto extranjero con el de origen nacional – Exteriorización de país de destino: grava la importación exime la exportación – HI independiente o autónomo –  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820841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715" y="185058"/>
            <a:ext cx="9833120" cy="1251856"/>
          </a:xfrm>
        </p:spPr>
        <p:txBody>
          <a:bodyPr/>
          <a:lstStyle/>
          <a:p>
            <a:pPr algn="ctr"/>
            <a:r>
              <a:rPr lang="es-ES" sz="4100" b="1" u="sng" dirty="0"/>
              <a:t>Aspecto </a:t>
            </a:r>
            <a:r>
              <a:rPr lang="es-ES" sz="4100" b="1" u="sng" dirty="0" smtClean="0"/>
              <a:t>subjetivo del </a:t>
            </a:r>
            <a:r>
              <a:rPr lang="es-ES" sz="4100" b="1" u="sng" dirty="0"/>
              <a:t>H.I. importación definitiva de cosas muebles</a:t>
            </a:r>
            <a:endParaRPr lang="es-AR" sz="41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534886"/>
            <a:ext cx="8946541" cy="5123491"/>
          </a:xfrm>
        </p:spPr>
        <p:txBody>
          <a:bodyPr/>
          <a:lstStyle/>
          <a:p>
            <a:endParaRPr lang="es-AR" dirty="0" smtClean="0"/>
          </a:p>
          <a:p>
            <a:endParaRPr lang="es-AR" dirty="0"/>
          </a:p>
          <a:p>
            <a:r>
              <a:rPr lang="es-AR" dirty="0" smtClean="0"/>
              <a:t>Tres casos:</a:t>
            </a:r>
          </a:p>
          <a:p>
            <a:r>
              <a:rPr lang="es-AR" b="1" u="sng" dirty="0" smtClean="0"/>
              <a:t>I.-</a:t>
            </a:r>
            <a:r>
              <a:rPr lang="es-AR" dirty="0" smtClean="0"/>
              <a:t> A nombre propio y por su cuenta – Quienes importan grandes cantidades, se inscriben como importador - </a:t>
            </a:r>
          </a:p>
          <a:p>
            <a:r>
              <a:rPr lang="es-AR" b="1" u="sng" dirty="0" smtClean="0"/>
              <a:t>II.-</a:t>
            </a:r>
            <a:r>
              <a:rPr lang="es-AR" dirty="0" smtClean="0"/>
              <a:t> A nombre propio pero por cuenta de terceros – Quien es el que debe computar el CF ? - </a:t>
            </a:r>
          </a:p>
          <a:p>
            <a:r>
              <a:rPr lang="es-AR" b="1" u="sng" dirty="0" smtClean="0"/>
              <a:t>III.-</a:t>
            </a:r>
            <a:r>
              <a:rPr lang="es-AR" dirty="0" smtClean="0"/>
              <a:t> A nombre y por cuenta de terceros – Derogado -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737498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130630"/>
            <a:ext cx="9404723" cy="1132114"/>
          </a:xfrm>
        </p:spPr>
        <p:txBody>
          <a:bodyPr/>
          <a:lstStyle/>
          <a:p>
            <a:pPr algn="ctr"/>
            <a:r>
              <a:rPr lang="es-AR" b="1" u="sng" dirty="0" smtClean="0"/>
              <a:t>Perfeccionamiento del HI imp. Definitiva de cosas muebles</a:t>
            </a:r>
            <a:endParaRPr lang="es-AR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621972"/>
            <a:ext cx="8946541" cy="5075042"/>
          </a:xfrm>
        </p:spPr>
        <p:txBody>
          <a:bodyPr/>
          <a:lstStyle/>
          <a:p>
            <a:endParaRPr lang="es-AR" dirty="0" smtClean="0"/>
          </a:p>
          <a:p>
            <a:r>
              <a:rPr lang="es-AR" u="sng" dirty="0" smtClean="0"/>
              <a:t>Art. 5, inc. F):</a:t>
            </a:r>
            <a:r>
              <a:rPr lang="es-AR" dirty="0" smtClean="0"/>
              <a:t> Cuando la misma sea definitiva – acto administrativo que dispone el libramiento o sea la autorización del retiro de la mercadería –</a:t>
            </a:r>
          </a:p>
          <a:p>
            <a:r>
              <a:rPr lang="es-AR" dirty="0" smtClean="0"/>
              <a:t>Las instancias son 3: </a:t>
            </a:r>
          </a:p>
          <a:p>
            <a:r>
              <a:rPr lang="es-AR" u="sng" dirty="0" smtClean="0"/>
              <a:t>A)</a:t>
            </a:r>
            <a:r>
              <a:rPr lang="es-AR" dirty="0" smtClean="0"/>
              <a:t> El servicio aduanero registra la solicitud de destinación definitiva de importación para consumo: la solicitud puede ser denegada - </a:t>
            </a:r>
          </a:p>
          <a:p>
            <a:r>
              <a:rPr lang="es-AR" u="sng" dirty="0" smtClean="0"/>
              <a:t>B)</a:t>
            </a:r>
            <a:r>
              <a:rPr lang="es-AR" dirty="0" smtClean="0"/>
              <a:t> El pago de los derechos aduaneros e impuestos;</a:t>
            </a:r>
          </a:p>
          <a:p>
            <a:r>
              <a:rPr lang="es-AR" u="sng" dirty="0" smtClean="0"/>
              <a:t>C)</a:t>
            </a:r>
            <a:r>
              <a:rPr lang="es-AR" dirty="0" smtClean="0"/>
              <a:t> El libramiento aduanero de la mercadería o sea el despacho a plaza: el acto administrativo que dispone el retiro de la mercadería y extingue la relación jurídico-aduanera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567676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130630"/>
            <a:ext cx="9404723" cy="5344884"/>
          </a:xfrm>
        </p:spPr>
        <p:txBody>
          <a:bodyPr/>
          <a:lstStyle/>
          <a:p>
            <a:pPr algn="ctr"/>
            <a:r>
              <a:rPr lang="es-AR" b="1" u="sng" dirty="0" smtClean="0"/>
              <a:t/>
            </a:r>
            <a:br>
              <a:rPr lang="es-AR" b="1" u="sng" dirty="0" smtClean="0"/>
            </a:br>
            <a:r>
              <a:rPr lang="es-AR" b="1" u="sng" dirty="0"/>
              <a:t/>
            </a:r>
            <a:br>
              <a:rPr lang="es-AR" b="1" u="sng" dirty="0"/>
            </a:br>
            <a:r>
              <a:rPr lang="es-AR" b="1" u="sng" dirty="0" smtClean="0"/>
              <a:t>H.I</a:t>
            </a:r>
            <a:r>
              <a:rPr lang="es-AR" b="1" u="sng" dirty="0"/>
              <a:t>. IMPORTACIÓN </a:t>
            </a:r>
            <a:r>
              <a:rPr lang="es-AR" b="1" u="sng" dirty="0" smtClean="0"/>
              <a:t>DE SERVICIOS</a:t>
            </a:r>
            <a:r>
              <a:rPr lang="es-AR" b="1" u="sng" dirty="0"/>
              <a:t/>
            </a:r>
            <a:br>
              <a:rPr lang="es-AR" b="1" u="sng" dirty="0"/>
            </a:br>
            <a:r>
              <a:rPr lang="es-AR" b="1" u="sng" dirty="0"/>
              <a:t>(Art. 1, inc. </a:t>
            </a:r>
            <a:r>
              <a:rPr lang="es-AR" b="1" u="sng" dirty="0" smtClean="0"/>
              <a:t>d)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5780314"/>
            <a:ext cx="8946541" cy="468086"/>
          </a:xfrm>
        </p:spPr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290736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76837"/>
          </a:xfrm>
        </p:spPr>
        <p:txBody>
          <a:bodyPr/>
          <a:lstStyle/>
          <a:p>
            <a:pPr algn="ctr"/>
            <a:r>
              <a:rPr lang="es-AR" b="1" u="sng" dirty="0" smtClean="0"/>
              <a:t>CUATRO REQUISITOS </a:t>
            </a:r>
            <a:endParaRPr lang="es-AR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u="sng" dirty="0"/>
              <a:t>1.-Realizadas en el exterior</a:t>
            </a:r>
            <a:r>
              <a:rPr lang="es-AR" dirty="0"/>
              <a:t>: caso de Moto GP – caso de confusión muy común con empresa del exterior – </a:t>
            </a:r>
          </a:p>
          <a:p>
            <a:r>
              <a:rPr lang="es-AR" u="sng" dirty="0"/>
              <a:t>2.-Utilizadas en el país</a:t>
            </a:r>
            <a:r>
              <a:rPr lang="es-AR" dirty="0"/>
              <a:t> – </a:t>
            </a:r>
          </a:p>
          <a:p>
            <a:r>
              <a:rPr lang="es-AR" u="sng" dirty="0"/>
              <a:t>3.-Prestatario sujeto RI por otros HI</a:t>
            </a:r>
            <a:r>
              <a:rPr lang="es-AR" dirty="0"/>
              <a:t> – El prestatario sustituye al prestador </a:t>
            </a:r>
          </a:p>
          <a:p>
            <a:r>
              <a:rPr lang="es-AR" u="sng" dirty="0"/>
              <a:t>4.-Destinadas a operaciones gravadas</a:t>
            </a:r>
            <a:r>
              <a:rPr lang="es-AR" dirty="0"/>
              <a:t>: Art. A continuación del 65 DR </a:t>
            </a:r>
            <a:r>
              <a:rPr lang="es-AR" dirty="0" smtClean="0"/>
              <a:t>– exceso reglamentario - 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13734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4388223"/>
          </a:xfrm>
        </p:spPr>
        <p:txBody>
          <a:bodyPr/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b="1" u="sng" dirty="0" smtClean="0"/>
              <a:t>H.I. VENTA DE COSAS MUEBLES</a:t>
            </a:r>
            <a:br>
              <a:rPr lang="es-AR" b="1" u="sng" dirty="0" smtClean="0"/>
            </a:br>
            <a:r>
              <a:rPr lang="es-AR" b="1" u="sng" dirty="0" smtClean="0"/>
              <a:t>(art. 1, inc. a)</a:t>
            </a:r>
            <a:endParaRPr lang="es-AR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03312" y="5787614"/>
            <a:ext cx="8946541" cy="460785"/>
          </a:xfrm>
        </p:spPr>
        <p:txBody>
          <a:bodyPr/>
          <a:lstStyle/>
          <a:p>
            <a:endParaRPr lang="es-A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943" y="0"/>
            <a:ext cx="9854891" cy="1447800"/>
          </a:xfrm>
        </p:spPr>
        <p:txBody>
          <a:bodyPr/>
          <a:lstStyle/>
          <a:p>
            <a:pPr algn="ctr"/>
            <a:r>
              <a:rPr lang="es-ES" sz="4400" b="1" u="sng" dirty="0"/>
              <a:t>Aspecto </a:t>
            </a:r>
            <a:r>
              <a:rPr lang="es-ES" sz="4400" b="1" u="sng" dirty="0" smtClean="0"/>
              <a:t>objetivo </a:t>
            </a:r>
            <a:r>
              <a:rPr lang="es-ES" sz="4400" b="1" u="sng" dirty="0"/>
              <a:t>del H.I. importación </a:t>
            </a:r>
            <a:r>
              <a:rPr lang="es-ES" sz="4400" b="1" u="sng" dirty="0" smtClean="0"/>
              <a:t>de servicios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447801"/>
            <a:ext cx="8946541" cy="4862848"/>
          </a:xfrm>
        </p:spPr>
        <p:txBody>
          <a:bodyPr>
            <a:normAutofit/>
          </a:bodyPr>
          <a:lstStyle/>
          <a:p>
            <a:endParaRPr lang="es-AR" dirty="0" smtClean="0"/>
          </a:p>
          <a:p>
            <a:endParaRPr lang="es-AR" dirty="0"/>
          </a:p>
          <a:p>
            <a:r>
              <a:rPr lang="es-AR" dirty="0" smtClean="0"/>
              <a:t>Comienza con la ley N 25.063 para los HI desde el 01/01/99 - </a:t>
            </a:r>
          </a:p>
          <a:p>
            <a:endParaRPr lang="es-AR" u="sng" dirty="0" smtClean="0"/>
          </a:p>
          <a:p>
            <a:r>
              <a:rPr lang="es-AR" u="sng" dirty="0" smtClean="0"/>
              <a:t>Prestación contempladas en el inciso e) del art. 3 </a:t>
            </a:r>
            <a:r>
              <a:rPr lang="es-AR" dirty="0" smtClean="0"/>
              <a:t>– Excepto: </a:t>
            </a:r>
            <a:r>
              <a:rPr lang="es-AR" b="1" u="sng" dirty="0" smtClean="0"/>
              <a:t>a)</a:t>
            </a:r>
            <a:r>
              <a:rPr lang="es-AR" dirty="0" smtClean="0"/>
              <a:t> servicios conexos al transporte internacional (art. 34 DR), </a:t>
            </a:r>
            <a:r>
              <a:rPr lang="es-AR" b="1" u="sng" dirty="0" smtClean="0"/>
              <a:t>b)</a:t>
            </a:r>
            <a:r>
              <a:rPr lang="es-AR" dirty="0" smtClean="0"/>
              <a:t> Locación a casco desnudo, </a:t>
            </a:r>
            <a:r>
              <a:rPr lang="es-AR" b="1" u="sng" dirty="0" smtClean="0"/>
              <a:t>c)</a:t>
            </a:r>
            <a:r>
              <a:rPr lang="es-AR" dirty="0" smtClean="0"/>
              <a:t> </a:t>
            </a:r>
            <a:r>
              <a:rPr lang="es-AR" dirty="0" err="1" smtClean="0"/>
              <a:t>fletamiento</a:t>
            </a:r>
            <a:r>
              <a:rPr lang="es-AR" dirty="0" smtClean="0"/>
              <a:t> de buques destinados al transporte internacional siendo el locador un armador del exterior y el locatario empresa del país –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925004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1" y="108857"/>
            <a:ext cx="9404723" cy="1230086"/>
          </a:xfrm>
        </p:spPr>
        <p:txBody>
          <a:bodyPr/>
          <a:lstStyle/>
          <a:p>
            <a:pPr algn="ctr"/>
            <a:r>
              <a:rPr lang="es-ES" sz="4000" b="1" u="sng" dirty="0"/>
              <a:t>Aspecto subjetivo del H.I. importación de servicios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643744"/>
            <a:ext cx="8946541" cy="4604656"/>
          </a:xfrm>
        </p:spPr>
        <p:txBody>
          <a:bodyPr/>
          <a:lstStyle/>
          <a:p>
            <a:r>
              <a:rPr lang="es-AR" dirty="0" smtClean="0"/>
              <a:t>2 requisitos:</a:t>
            </a:r>
          </a:p>
          <a:p>
            <a:r>
              <a:rPr lang="es-AR" dirty="0" smtClean="0"/>
              <a:t>A) Los prestatarios deben ser sujetos del impuesto por otros HI y en forma previa a la importación de servicios o sea que nadie adquiere la calidad de responsable solo por hacer el HI previsto en el Art. 1, inc. d) –</a:t>
            </a:r>
          </a:p>
          <a:p>
            <a:r>
              <a:rPr lang="es-AR" dirty="0" smtClean="0"/>
              <a:t>B) Debe ser RI</a:t>
            </a:r>
          </a:p>
          <a:p>
            <a:endParaRPr lang="es-AR" dirty="0"/>
          </a:p>
          <a:p>
            <a:r>
              <a:rPr lang="es-AR" dirty="0" smtClean="0"/>
              <a:t>Responsabilidad sustituta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038803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1"/>
            <a:ext cx="9404723" cy="1513114"/>
          </a:xfrm>
        </p:spPr>
        <p:txBody>
          <a:bodyPr/>
          <a:lstStyle/>
          <a:p>
            <a:pPr algn="ctr"/>
            <a:r>
              <a:rPr lang="es-ES" sz="4400" b="1" u="sng" dirty="0"/>
              <a:t>Aspecto </a:t>
            </a:r>
            <a:r>
              <a:rPr lang="es-ES" sz="4400" b="1" u="sng" dirty="0" smtClean="0"/>
              <a:t>temporal </a:t>
            </a:r>
            <a:r>
              <a:rPr lang="es-ES" sz="4400" b="1" u="sng" dirty="0"/>
              <a:t>del H.I. importación de servicios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513116"/>
            <a:ext cx="8946541" cy="4735284"/>
          </a:xfrm>
        </p:spPr>
        <p:txBody>
          <a:bodyPr/>
          <a:lstStyle/>
          <a:p>
            <a:r>
              <a:rPr lang="es-AR" u="sng" dirty="0" smtClean="0"/>
              <a:t>Criterio general</a:t>
            </a:r>
            <a:r>
              <a:rPr lang="es-AR" dirty="0" smtClean="0"/>
              <a:t>: momento en que se termina la prestación o pago total o parcial del precio, lo anterior.</a:t>
            </a:r>
          </a:p>
          <a:p>
            <a:r>
              <a:rPr lang="es-AR" u="sng" dirty="0" smtClean="0"/>
              <a:t>EXCEPCIONES</a:t>
            </a:r>
            <a:r>
              <a:rPr lang="es-AR" dirty="0" smtClean="0"/>
              <a:t>: A) </a:t>
            </a:r>
            <a:r>
              <a:rPr lang="es-AR" u="sng" dirty="0" smtClean="0"/>
              <a:t>prestaciones financieras</a:t>
            </a:r>
            <a:r>
              <a:rPr lang="es-AR" dirty="0" smtClean="0"/>
              <a:t>:  </a:t>
            </a:r>
            <a:r>
              <a:rPr lang="es-AR" dirty="0" err="1" smtClean="0"/>
              <a:t>vto</a:t>
            </a:r>
            <a:r>
              <a:rPr lang="es-AR" dirty="0" smtClean="0"/>
              <a:t> de plazo fijado para pago o percepción lo anterior, B) </a:t>
            </a:r>
            <a:r>
              <a:rPr lang="es-AR" u="sng" dirty="0" smtClean="0"/>
              <a:t>servicios continuos</a:t>
            </a:r>
            <a:r>
              <a:rPr lang="es-AR" dirty="0" smtClean="0"/>
              <a:t>: finalización de cada mes calendario (art. 21.1. DR) y C) </a:t>
            </a:r>
            <a:r>
              <a:rPr lang="es-AR" u="sng" dirty="0" smtClean="0"/>
              <a:t>seguros</a:t>
            </a:r>
            <a:r>
              <a:rPr lang="es-AR" dirty="0" smtClean="0"/>
              <a:t>: emisión de la póliza o contrato -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14065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193183"/>
            <a:ext cx="9404723" cy="1313646"/>
          </a:xfrm>
        </p:spPr>
        <p:txBody>
          <a:bodyPr/>
          <a:lstStyle/>
          <a:p>
            <a:pPr algn="ctr"/>
            <a:r>
              <a:rPr lang="es-AR" b="1" u="sng" dirty="0" smtClean="0"/>
              <a:t>ASPECTO OBJETIVO del H.I. </a:t>
            </a:r>
            <a:br>
              <a:rPr lang="es-AR" b="1" u="sng" dirty="0" smtClean="0"/>
            </a:br>
            <a:r>
              <a:rPr lang="es-AR" b="1" u="sng" dirty="0" smtClean="0"/>
              <a:t>Venta de cosas muebles</a:t>
            </a:r>
            <a:endParaRPr lang="es-AR" b="1" u="sng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103312" y="1738649"/>
            <a:ext cx="8946541" cy="4881092"/>
          </a:xfrm>
        </p:spPr>
        <p:txBody>
          <a:bodyPr/>
          <a:lstStyle/>
          <a:p>
            <a:r>
              <a:rPr lang="es-AR" dirty="0" smtClean="0"/>
              <a:t>MUY IMPORTANTE: Se deben verificar los 3 aspectos que menciona el inciso a):</a:t>
            </a:r>
          </a:p>
          <a:p>
            <a:r>
              <a:rPr lang="es-AR" dirty="0" smtClean="0"/>
              <a:t>aspectos objetivo, subjetivo y espacial.</a:t>
            </a:r>
          </a:p>
          <a:p>
            <a:r>
              <a:rPr lang="es-AR" dirty="0" smtClean="0"/>
              <a:t>__________________________________________________________________</a:t>
            </a:r>
            <a:endParaRPr lang="es-AR" dirty="0"/>
          </a:p>
          <a:p>
            <a:r>
              <a:rPr lang="es-AR" dirty="0" smtClean="0"/>
              <a:t>Significa VENTA DE COSA MUEBLE (para la ley de IVA):</a:t>
            </a:r>
          </a:p>
          <a:p>
            <a:r>
              <a:rPr lang="es-AR" b="1" u="sng" dirty="0" smtClean="0"/>
              <a:t>Art. 2, inc. A)</a:t>
            </a:r>
            <a:r>
              <a:rPr lang="es-AR" b="1" dirty="0" smtClean="0"/>
              <a:t>  </a:t>
            </a:r>
            <a:r>
              <a:rPr lang="es-AR" dirty="0" smtClean="0"/>
              <a:t>transmisión de dominio a título oneroso de cosa mueble;</a:t>
            </a:r>
          </a:p>
          <a:p>
            <a:r>
              <a:rPr lang="es-AR" b="1" u="sng" dirty="0" smtClean="0"/>
              <a:t>Art. 2, inc. B)</a:t>
            </a:r>
            <a:r>
              <a:rPr lang="es-AR" b="1" dirty="0" smtClean="0"/>
              <a:t>  </a:t>
            </a:r>
            <a:r>
              <a:rPr lang="es-AR" dirty="0" smtClean="0"/>
              <a:t>Desafectación de cosas muebles de la actividad gravada con destino a ser usado o consumido por los titulares;</a:t>
            </a:r>
          </a:p>
          <a:p>
            <a:r>
              <a:rPr lang="es-AR" b="1" u="sng" dirty="0" smtClean="0"/>
              <a:t>Art. 2, inc. C)</a:t>
            </a:r>
            <a:r>
              <a:rPr lang="es-AR" b="1" dirty="0" smtClean="0"/>
              <a:t>  </a:t>
            </a:r>
            <a:r>
              <a:rPr lang="es-AR" dirty="0" smtClean="0"/>
              <a:t>Operaciones de intermediarios (comisionistas, consignatarios, </a:t>
            </a:r>
            <a:r>
              <a:rPr lang="es-AR" dirty="0" err="1" smtClean="0"/>
              <a:t>etc</a:t>
            </a:r>
            <a:r>
              <a:rPr lang="es-AR" dirty="0" smtClean="0"/>
              <a:t>) u otro que venda o compre en nombre propio pero por cuenta de terceros.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0099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u="sng" dirty="0" smtClean="0"/>
              <a:t>Que significa ventas ?</a:t>
            </a:r>
            <a:endParaRPr lang="es-AR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571222"/>
            <a:ext cx="8946541" cy="5138671"/>
          </a:xfrm>
        </p:spPr>
        <p:txBody>
          <a:bodyPr/>
          <a:lstStyle/>
          <a:p>
            <a:pPr algn="just"/>
            <a:r>
              <a:rPr lang="es-AR" dirty="0" smtClean="0"/>
              <a:t>Transmisión de cosas muebles a titulo oneroso realizada entre personas de existencia física, ideal, </a:t>
            </a:r>
            <a:r>
              <a:rPr lang="es-AR" dirty="0" err="1" smtClean="0"/>
              <a:t>suc</a:t>
            </a:r>
            <a:r>
              <a:rPr lang="es-AR" dirty="0" smtClean="0"/>
              <a:t>. Indivisas y cualquier entidad con personalidad tributaria, que importe la transmisión de dominio, con excepción de la expropiación.</a:t>
            </a:r>
          </a:p>
          <a:p>
            <a:r>
              <a:rPr lang="es-AR" dirty="0" smtClean="0"/>
              <a:t>DIFERENCIA CON COMPRAVENTA – CONTRATOS CON CONDICIÓN SUSPENSIVA (</a:t>
            </a:r>
            <a:r>
              <a:rPr lang="es-AR" dirty="0" err="1" smtClean="0"/>
              <a:t>Dict</a:t>
            </a:r>
            <a:r>
              <a:rPr lang="es-AR" dirty="0" smtClean="0"/>
              <a:t>. 23/1978 y art. 19 del DR)</a:t>
            </a:r>
          </a:p>
          <a:p>
            <a:pPr algn="just"/>
            <a:r>
              <a:rPr lang="es-AR" dirty="0" smtClean="0"/>
              <a:t>Casos de transmisión de bs. Sin transmisión de dominio: consignación. Ver Art. 20º de la Ley.</a:t>
            </a:r>
          </a:p>
          <a:p>
            <a:pPr algn="just"/>
            <a:r>
              <a:rPr lang="es-AR" u="sng" dirty="0" smtClean="0"/>
              <a:t>EXCLUYE</a:t>
            </a:r>
            <a:r>
              <a:rPr lang="es-AR" dirty="0" smtClean="0"/>
              <a:t>: operaciones a título gratuito y donaciones </a:t>
            </a:r>
            <a:r>
              <a:rPr lang="es-AR" dirty="0"/>
              <a:t>(art. 58 del DR</a:t>
            </a:r>
            <a:r>
              <a:rPr lang="es-AR" dirty="0" smtClean="0"/>
              <a:t>); operaciones sobre inmuebles (art. 2313 del CC) y sobre bienes inmateriales (aisladamente).</a:t>
            </a:r>
            <a:endParaRPr lang="es-AR" dirty="0"/>
          </a:p>
          <a:p>
            <a:r>
              <a:rPr lang="es-ES" u="sng" dirty="0" smtClean="0"/>
              <a:t>Inmuebles: </a:t>
            </a:r>
            <a:r>
              <a:rPr lang="es-ES" dirty="0" smtClean="0"/>
              <a:t>Obra sobre inmueble propio Sí.</a:t>
            </a:r>
            <a:endParaRPr lang="es-AR" dirty="0" smtClean="0"/>
          </a:p>
          <a:p>
            <a:r>
              <a:rPr lang="es-AR" dirty="0" smtClean="0"/>
              <a:t>TITULO ONEROSO: Art. 1139 del CC</a:t>
            </a:r>
          </a:p>
          <a:p>
            <a:r>
              <a:rPr lang="es-AR" dirty="0" smtClean="0"/>
              <a:t>COSA MUEBLE: Art. 2318 del CC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339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363203"/>
          </a:xfrm>
        </p:spPr>
        <p:txBody>
          <a:bodyPr/>
          <a:lstStyle/>
          <a:p>
            <a:pPr algn="ctr"/>
            <a:r>
              <a:rPr lang="es-AR" b="1" u="sng" dirty="0" smtClean="0"/>
              <a:t>CONCEPTOS QUE LA LEY </a:t>
            </a:r>
            <a:br>
              <a:rPr lang="es-AR" b="1" u="sng" dirty="0" smtClean="0"/>
            </a:br>
            <a:r>
              <a:rPr lang="es-AR" b="1" u="sng" dirty="0" smtClean="0"/>
              <a:t>ASIMILA A VENTAS</a:t>
            </a:r>
            <a:endParaRPr lang="es-AR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62885" y="1906074"/>
            <a:ext cx="9787943" cy="4842456"/>
          </a:xfrm>
        </p:spPr>
        <p:txBody>
          <a:bodyPr/>
          <a:lstStyle/>
          <a:p>
            <a:r>
              <a:rPr lang="es-AR" u="sng" dirty="0" smtClean="0"/>
              <a:t>Compraventa</a:t>
            </a:r>
            <a:r>
              <a:rPr lang="es-AR" dirty="0" smtClean="0"/>
              <a:t>: Art. 1323  y 577 del CC;</a:t>
            </a:r>
          </a:p>
          <a:p>
            <a:r>
              <a:rPr lang="es-AR" u="sng" dirty="0" smtClean="0"/>
              <a:t>Permuta</a:t>
            </a:r>
            <a:r>
              <a:rPr lang="es-AR" dirty="0" smtClean="0"/>
              <a:t>: No involucra servicios. Art. 1485 del CC</a:t>
            </a:r>
          </a:p>
          <a:p>
            <a:r>
              <a:rPr lang="es-AR" u="sng" dirty="0" smtClean="0"/>
              <a:t>Dación en pago</a:t>
            </a:r>
            <a:r>
              <a:rPr lang="es-AR" dirty="0" smtClean="0"/>
              <a:t>: cosa mueble que se entrega por algo que se debe. Quien entrega el bien busaca extinguir una deuda NO VENDER. Art. 1325 del CC</a:t>
            </a:r>
          </a:p>
          <a:p>
            <a:r>
              <a:rPr lang="es-AR" u="sng" dirty="0" smtClean="0"/>
              <a:t>Adjudicación de cosas muebles por disolución de sociedades</a:t>
            </a:r>
            <a:r>
              <a:rPr lang="es-AR" dirty="0" smtClean="0"/>
              <a:t>: Que la enajenación en cabeza de la sociedad hubiese estado gravada. </a:t>
            </a:r>
          </a:p>
          <a:p>
            <a:r>
              <a:rPr lang="es-AR" u="sng" dirty="0" smtClean="0"/>
              <a:t>Aportes sociales</a:t>
            </a:r>
            <a:r>
              <a:rPr lang="es-AR" dirty="0" smtClean="0"/>
              <a:t>: Aportante sujeto pasivo del gravamen. </a:t>
            </a:r>
          </a:p>
          <a:p>
            <a:r>
              <a:rPr lang="es-AR" u="sng" dirty="0" smtClean="0"/>
              <a:t>Ventas u subastas judiciales: </a:t>
            </a:r>
            <a:r>
              <a:rPr lang="es-AR" dirty="0" smtClean="0"/>
              <a:t>Transmisión </a:t>
            </a:r>
            <a:r>
              <a:rPr lang="es-AR" dirty="0" err="1" smtClean="0"/>
              <a:t>cumpulsiva</a:t>
            </a:r>
            <a:r>
              <a:rPr lang="es-AR" dirty="0" smtClean="0"/>
              <a:t> de bs. del fallido. Enajenación sin consentimiento. Subasta es un procedimiento para materializar la transferencia.</a:t>
            </a:r>
          </a:p>
          <a:p>
            <a:r>
              <a:rPr lang="es-AR" u="sng" dirty="0" smtClean="0"/>
              <a:t>Todo otro acto por el que se transmita el dominio a titulo oneroso (DIAPOSITIVA SIGUIENTE)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9747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3639" y="452718"/>
            <a:ext cx="9587195" cy="1400530"/>
          </a:xfrm>
        </p:spPr>
        <p:txBody>
          <a:bodyPr/>
          <a:lstStyle/>
          <a:p>
            <a:pPr algn="ctr"/>
            <a:r>
              <a:rPr lang="es-AR" sz="3600" dirty="0"/>
              <a:t>Todo otro acto por el que se transmita el dominio a titulo oneroso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725769"/>
            <a:ext cx="8946541" cy="4958365"/>
          </a:xfrm>
        </p:spPr>
        <p:txBody>
          <a:bodyPr>
            <a:normAutofit fontScale="92500" lnSpcReduction="10000"/>
          </a:bodyPr>
          <a:lstStyle/>
          <a:p>
            <a:r>
              <a:rPr lang="es-AR" u="sng" dirty="0" err="1" smtClean="0"/>
              <a:t>Vta</a:t>
            </a:r>
            <a:r>
              <a:rPr lang="es-AR" u="sng" dirty="0" smtClean="0"/>
              <a:t> de materiales provenientes de demolición de edificios y construcciones</a:t>
            </a:r>
            <a:r>
              <a:rPr lang="es-AR" dirty="0" smtClean="0"/>
              <a:t>: Si se entrega a quien realiza el trabajo, es a titulo oneroso. Gravado.</a:t>
            </a:r>
          </a:p>
          <a:p>
            <a:r>
              <a:rPr lang="es-AR" u="sng" dirty="0" smtClean="0"/>
              <a:t>Reposición de bien por siniestro de cosa mueble gravada:</a:t>
            </a:r>
            <a:r>
              <a:rPr lang="es-AR" dirty="0" smtClean="0"/>
              <a:t> No gravado. Se recibe un bien por el pago de una prima.  – último párrafo del art. 12 del DR</a:t>
            </a:r>
          </a:p>
          <a:p>
            <a:r>
              <a:rPr lang="es-AR" u="sng" dirty="0" smtClean="0"/>
              <a:t>Abandono de bs. en beneficio del asegurador</a:t>
            </a:r>
            <a:r>
              <a:rPr lang="es-AR" dirty="0" smtClean="0"/>
              <a:t>: si los bs. existen y están en poder del asegurado – caso de cesión de derecho sobre bs. ante la eventualidad que aparezca en el futuro (que lo encuentren)–</a:t>
            </a:r>
          </a:p>
          <a:p>
            <a:r>
              <a:rPr lang="es-AR" u="sng" dirty="0" smtClean="0"/>
              <a:t>Préstamo devolución de bienes:</a:t>
            </a:r>
            <a:r>
              <a:rPr lang="es-AR" dirty="0" smtClean="0"/>
              <a:t> No gravado.- exportación de granos –</a:t>
            </a:r>
          </a:p>
          <a:p>
            <a:r>
              <a:rPr lang="es-AR" u="sng" dirty="0" smtClean="0"/>
              <a:t>Reembolso de gastos</a:t>
            </a:r>
            <a:r>
              <a:rPr lang="es-AR" dirty="0" smtClean="0"/>
              <a:t>: en principio no se encuentra estipulado en el art. 1 - </a:t>
            </a:r>
          </a:p>
          <a:p>
            <a:r>
              <a:rPr lang="es-ES" u="sng" dirty="0" smtClean="0"/>
              <a:t>División de bienes por divorcio vincular:</a:t>
            </a:r>
            <a:r>
              <a:rPr lang="es-ES" dirty="0" smtClean="0"/>
              <a:t> NO gravado</a:t>
            </a:r>
            <a:r>
              <a:rPr lang="es-ES" dirty="0" smtClean="0"/>
              <a:t>. </a:t>
            </a:r>
            <a:r>
              <a:rPr lang="es-ES" dirty="0" err="1" smtClean="0"/>
              <a:t>Dict</a:t>
            </a:r>
            <a:r>
              <a:rPr lang="es-ES" dirty="0" smtClean="0"/>
              <a:t>. 86/01 –Reintegro </a:t>
            </a:r>
            <a:r>
              <a:rPr lang="es-ES" smtClean="0"/>
              <a:t>del CF-</a:t>
            </a:r>
            <a:endParaRPr lang="es-ES" dirty="0" smtClean="0"/>
          </a:p>
          <a:p>
            <a:r>
              <a:rPr lang="es-ES" u="sng" dirty="0" smtClean="0"/>
              <a:t>Envases en comodato</a:t>
            </a:r>
            <a:r>
              <a:rPr lang="es-ES" dirty="0" smtClean="0"/>
              <a:t>: No gravado.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86114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u="sng" dirty="0" smtClean="0"/>
              <a:t>OTROS CONCEPTOS ASIMILADOS </a:t>
            </a:r>
            <a:br>
              <a:rPr lang="es-AR" b="1" u="sng" dirty="0" smtClean="0"/>
            </a:br>
            <a:r>
              <a:rPr lang="es-AR" b="1" u="sng" dirty="0" smtClean="0"/>
              <a:t>A VENTAS POR LA LEY</a:t>
            </a:r>
            <a:endParaRPr lang="es-AR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1520" y="1957589"/>
            <a:ext cx="10045337" cy="4790941"/>
          </a:xfrm>
        </p:spPr>
        <p:txBody>
          <a:bodyPr>
            <a:normAutofit fontScale="92500" lnSpcReduction="10000"/>
          </a:bodyPr>
          <a:lstStyle/>
          <a:p>
            <a:r>
              <a:rPr lang="es-AR" u="sng" dirty="0" smtClean="0"/>
              <a:t>Incorporación de bienes muebles de propia producción en prestaciones exentas o no gravadas </a:t>
            </a:r>
            <a:r>
              <a:rPr lang="es-AR" dirty="0" smtClean="0"/>
              <a:t>– Busca mantener la neutralidad del gravamen - H.I. complejo – que significa </a:t>
            </a:r>
            <a:r>
              <a:rPr lang="es-AR" dirty="0" err="1" smtClean="0"/>
              <a:t>B.P.Pción</a:t>
            </a:r>
            <a:r>
              <a:rPr lang="es-AR" dirty="0" smtClean="0"/>
              <a:t> ? – unicidad y divisibilidad (se analiza por separado) - </a:t>
            </a:r>
          </a:p>
          <a:p>
            <a:r>
              <a:rPr lang="es-AR" u="sng" dirty="0" smtClean="0"/>
              <a:t>Venta de bienes que siendo susceptible de tener individualidad propia se encuentran adheridos al suelo al momento de su transferencia</a:t>
            </a:r>
            <a:r>
              <a:rPr lang="es-AR" dirty="0" smtClean="0"/>
              <a:t> – Un requisito más (que sea bien de cambio para el vendedor) – </a:t>
            </a:r>
            <a:r>
              <a:rPr lang="es-AR" dirty="0" err="1" smtClean="0"/>
              <a:t>Ej</a:t>
            </a:r>
            <a:r>
              <a:rPr lang="es-AR" dirty="0" smtClean="0"/>
              <a:t>: monte en pie, campo con plantación -</a:t>
            </a:r>
          </a:p>
          <a:p>
            <a:r>
              <a:rPr lang="es-AR" u="sng" dirty="0" smtClean="0"/>
              <a:t>Transferencias reguladas a través de medidores</a:t>
            </a:r>
            <a:r>
              <a:rPr lang="es-AR" dirty="0" smtClean="0"/>
              <a:t> – Cuota fija y disposición potencial del bien – Se aparta de la transmisión de dominio - </a:t>
            </a:r>
          </a:p>
          <a:p>
            <a:r>
              <a:rPr lang="es-AR" u="sng" dirty="0" smtClean="0"/>
              <a:t>Autoconsumo</a:t>
            </a:r>
            <a:r>
              <a:rPr lang="es-AR" dirty="0" smtClean="0"/>
              <a:t> – Sin onerosidad y transmisión de dominio - porqué desafectación ? – Caso de afectación del bien para Bs de uso (cambio de destino): No gravado – Caso que no se considerara venta: los CF ?</a:t>
            </a:r>
          </a:p>
          <a:p>
            <a:r>
              <a:rPr lang="es-AR" u="sng" dirty="0" smtClean="0"/>
              <a:t>Operaciones de comisionistas y consignatarios</a:t>
            </a:r>
            <a:r>
              <a:rPr lang="es-AR" dirty="0" smtClean="0"/>
              <a:t> - ficción legal de venta a terceros o régimen especial del art. 20 de la ley.</a:t>
            </a:r>
            <a:endParaRPr lang="es-AR" u="sng" dirty="0"/>
          </a:p>
          <a:p>
            <a:endParaRPr lang="es-AR" u="sng" dirty="0"/>
          </a:p>
        </p:txBody>
      </p:sp>
    </p:spTree>
    <p:extLst>
      <p:ext uri="{BB962C8B-B14F-4D97-AF65-F5344CB8AC3E}">
        <p14:creationId xmlns:p14="http://schemas.microsoft.com/office/powerpoint/2010/main" val="307096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2882</TotalTime>
  <Words>4405</Words>
  <Application>Microsoft Office PowerPoint</Application>
  <PresentationFormat>Personalizado</PresentationFormat>
  <Paragraphs>234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3" baseType="lpstr">
      <vt:lpstr>Ion</vt:lpstr>
      <vt:lpstr>Impuesto al valor agregado</vt:lpstr>
      <vt:lpstr>Presentación de PowerPoint</vt:lpstr>
      <vt:lpstr>OBJETO DEL IV.A.</vt:lpstr>
      <vt:lpstr>  H.I. VENTA DE COSAS MUEBLES (art. 1, inc. a)</vt:lpstr>
      <vt:lpstr>ASPECTO OBJETIVO del H.I.  Venta de cosas muebles</vt:lpstr>
      <vt:lpstr>Que significa ventas ?</vt:lpstr>
      <vt:lpstr>CONCEPTOS QUE LA LEY  ASIMILA A VENTAS</vt:lpstr>
      <vt:lpstr>Todo otro acto por el que se transmita el dominio a titulo oneroso</vt:lpstr>
      <vt:lpstr>OTROS CONCEPTOS ASIMILADOS  A VENTAS POR LA LEY</vt:lpstr>
      <vt:lpstr>Unicidad (o subsunción)</vt:lpstr>
      <vt:lpstr>PAUTAS DE APLICACIÓN DE LA SUBSUNCIÓN</vt:lpstr>
      <vt:lpstr>Doctrina de divisibilidad</vt:lpstr>
      <vt:lpstr>CONCEPTOS QUE NO SON VENTA </vt:lpstr>
      <vt:lpstr>ASPECTO SUBJETIVO DEL H.I. VENTA DE COSA MUEBLE</vt:lpstr>
      <vt:lpstr>PARÁMETROS DEL INCISO A)</vt:lpstr>
      <vt:lpstr>PARÁMETROS DE INCISOS B), C) D), E) Y F)</vt:lpstr>
      <vt:lpstr>PARÁMETROS DEL 2, 3 Y 4 PÁRRAFO</vt:lpstr>
      <vt:lpstr>ASPECTO ESPACIAL DEL H.I. VENTA DE COSA MUEBLE</vt:lpstr>
      <vt:lpstr>PERFECCIONAMIENTO DEL HI  VENTA DE COSA MUEBLE (1)</vt:lpstr>
      <vt:lpstr>PERFECCIONAMIENTO DEL HI  VENTA DE COSA MUEBLE (2)</vt:lpstr>
      <vt:lpstr> H.I. OBRAS, LOCACIONES  Y PRESTACIONES DE SERVICIOS GRAVADOS (art. 1, inciso b)</vt:lpstr>
      <vt:lpstr>CONCEPTOS PREVIOS</vt:lpstr>
      <vt:lpstr>Aspecto objetivo del H.I. obras, loc.  y prestaciones de servicios    (1)</vt:lpstr>
      <vt:lpstr>Aspecto objetivo del H.I. obras, loc.  y prestaciones de servicios    (2)</vt:lpstr>
      <vt:lpstr>Aspecto objetivo del H.I. obras, loc.  y prestaciones de servicios    (3)</vt:lpstr>
      <vt:lpstr>APARTADOS 1 A 20 DEL INC. E    (1)</vt:lpstr>
      <vt:lpstr>APARTADOS 1 A 20 DEL INC. E   (2)</vt:lpstr>
      <vt:lpstr>APARTADO 21 DEL INCISO E</vt:lpstr>
      <vt:lpstr>Aspecto subjetivo del H.I. obras, loc. y prestaciones de servicios    </vt:lpstr>
      <vt:lpstr>Aspecto espacial del H.I. obras, loc. y prestaciones de servicios </vt:lpstr>
      <vt:lpstr>Aspecto temporal del H.I. obras, loc. y prestaciones de servicios      (1)</vt:lpstr>
      <vt:lpstr>Aspecto temporal del H.I. obras, loc. y prestaciones de servicios      (2)</vt:lpstr>
      <vt:lpstr>Perfeccionamiento del HI en locaciones y prestaciones financieras</vt:lpstr>
      <vt:lpstr>  H.I. IMPORTACIÓN DEFINITIVA DE COSAS MUEBLES (Art. 1, inc. C)</vt:lpstr>
      <vt:lpstr>Aspecto objetivo del H.I. importación definitiva de cosas muebles</vt:lpstr>
      <vt:lpstr>Aspecto subjetivo del H.I. importación definitiva de cosas muebles</vt:lpstr>
      <vt:lpstr>Perfeccionamiento del HI imp. Definitiva de cosas muebles</vt:lpstr>
      <vt:lpstr>  H.I. IMPORTACIÓN DE SERVICIOS (Art. 1, inc. d)</vt:lpstr>
      <vt:lpstr>CUATRO REQUISITOS </vt:lpstr>
      <vt:lpstr>Aspecto objetivo del H.I. importación de servicios</vt:lpstr>
      <vt:lpstr>Aspecto subjetivo del H.I. importación de servicios</vt:lpstr>
      <vt:lpstr>Aspecto temporal del H.I. importación de servicios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Impuesto al valor agregado</dc:title>
  <dc:creator>Administrador</dc:creator>
  <cp:lastModifiedBy>as</cp:lastModifiedBy>
  <cp:revision>352</cp:revision>
  <dcterms:created xsi:type="dcterms:W3CDTF">2014-03-27T20:23:54Z</dcterms:created>
  <dcterms:modified xsi:type="dcterms:W3CDTF">2016-12-13T20:38:42Z</dcterms:modified>
</cp:coreProperties>
</file>