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7023100" cy="93091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01A5CA-5959-40DE-A577-89234A892A2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21FC391-13BF-4F82-ABDD-6C94870643E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C3005-267B-4C8C-869D-12679D0E413A}" type="datetimeFigureOut">
              <a:rPr lang="es-AR" smtClean="0"/>
              <a:pPr/>
              <a:t>13/09/2012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7A1FE-4E01-42E2-91B1-F545D4F9EBB0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SOCIEDAD ORGANIZACIONAL</a:t>
            </a:r>
            <a:endParaRPr lang="es-A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" dirty="0" smtClean="0"/>
              <a:t> PRESENTAN DIFERENCIAS EN CUANTO A TAMAÑO, FORMAS DE ORGANIZACIÓN, FINALIDAD, PERO A SU VEZ TIENEN: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Analice críticamente si en el sector donde trabaja  se hace eficaz y eficientemente, fundamentando su respuesta</a:t>
            </a:r>
            <a:endParaRPr lang="es-A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CLASIFICACIÓN DE ADMINISTRADORES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2143116"/>
            <a:ext cx="7772400" cy="15097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dirty="0" smtClean="0"/>
              <a:t>POR EL NIVEL QUE OCUPAN EN LA ORGANIZACIÓN: ALTO, MEDIO O BAJO</a:t>
            </a:r>
          </a:p>
          <a:p>
            <a:pPr>
              <a:buFont typeface="Wingdings" pitchFamily="2" charset="2"/>
              <a:buChar char="Ø"/>
            </a:pPr>
            <a:endParaRPr lang="es-ES" sz="2800" dirty="0" smtClean="0"/>
          </a:p>
          <a:p>
            <a:pPr>
              <a:buFont typeface="Wingdings" pitchFamily="2" charset="2"/>
              <a:buChar char="Ø"/>
            </a:pPr>
            <a:r>
              <a:rPr lang="es-ES" sz="2800" dirty="0" smtClean="0"/>
              <a:t>POR LAS ACTIVIDADES QUE DESARROLLAN: FUNCIONALES O GENERALES</a:t>
            </a:r>
          </a:p>
          <a:p>
            <a:pPr>
              <a:buFont typeface="Wingdings" pitchFamily="2" charset="2"/>
              <a:buChar char="Ø"/>
            </a:pPr>
            <a:endParaRPr lang="es-ES" sz="2800" dirty="0" smtClean="0"/>
          </a:p>
          <a:p>
            <a:r>
              <a:rPr lang="es-ES" sz="2800" dirty="0" smtClean="0"/>
              <a:t>Identifique  en la organización  administradores según esta clasificación</a:t>
            </a:r>
            <a:endParaRPr lang="es-A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LAS PRINCIPALES FUNCIONES DE LOS ADMINISTRADORES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7772400" cy="1509712"/>
          </a:xfrm>
        </p:spPr>
        <p:txBody>
          <a:bodyPr>
            <a:noAutofit/>
          </a:bodyPr>
          <a:lstStyle/>
          <a:p>
            <a:r>
              <a:rPr lang="es-ES" sz="2400" u="sng" dirty="0" smtClean="0"/>
              <a:t>Planear</a:t>
            </a:r>
            <a:r>
              <a:rPr lang="es-ES" sz="2400" dirty="0" smtClean="0"/>
              <a:t>: establecer objetivos y cómo lograrlos (recursos, actividades y evaluación). Jerarquía de objetivos</a:t>
            </a:r>
          </a:p>
          <a:p>
            <a:r>
              <a:rPr lang="es-ES" sz="2400" u="sng" dirty="0" smtClean="0"/>
              <a:t>Organizar:</a:t>
            </a:r>
            <a:r>
              <a:rPr lang="es-ES" sz="2400" dirty="0" smtClean="0"/>
              <a:t> diseñar la forma como se alcanzarán los objetivos</a:t>
            </a:r>
          </a:p>
          <a:p>
            <a:r>
              <a:rPr lang="es-ES" sz="2400" u="sng" dirty="0" smtClean="0"/>
              <a:t>Dirigir:</a:t>
            </a:r>
            <a:r>
              <a:rPr lang="es-ES" sz="2400" dirty="0" smtClean="0"/>
              <a:t> motivar , liderar, comunicar, participar a los demás miembros de la organización para que logren los objetivos</a:t>
            </a:r>
          </a:p>
          <a:p>
            <a:r>
              <a:rPr lang="es-ES" sz="2400" u="sng" dirty="0" smtClean="0"/>
              <a:t>Controlar</a:t>
            </a:r>
            <a:r>
              <a:rPr lang="es-ES" sz="2400" dirty="0" smtClean="0"/>
              <a:t>: evaluar si lo planificado coincide con lo ejecutado para tomar medidas correctivas en el caso que no sea así</a:t>
            </a:r>
            <a:endParaRPr lang="es-AR" sz="24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Principales habilidades administrativas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5720" y="2786058"/>
            <a:ext cx="7772400" cy="150971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ES" sz="11200" dirty="0" smtClean="0"/>
              <a:t> Conceptuales----------------------Niveles altos</a:t>
            </a:r>
          </a:p>
          <a:p>
            <a:endParaRPr lang="es-ES" sz="11200" dirty="0" smtClean="0"/>
          </a:p>
          <a:p>
            <a:pPr>
              <a:buFont typeface="Wingdings" pitchFamily="2" charset="2"/>
              <a:buChar char="q"/>
            </a:pPr>
            <a:r>
              <a:rPr lang="es-ES" sz="11200" dirty="0" smtClean="0"/>
              <a:t>Humanas---------------------------Niveles medios</a:t>
            </a:r>
          </a:p>
          <a:p>
            <a:pPr>
              <a:buFont typeface="Wingdings" pitchFamily="2" charset="2"/>
              <a:buChar char="q"/>
            </a:pPr>
            <a:endParaRPr lang="es-ES" sz="11200" dirty="0" smtClean="0"/>
          </a:p>
          <a:p>
            <a:pPr>
              <a:buFont typeface="Wingdings" pitchFamily="2" charset="2"/>
              <a:buChar char="q"/>
            </a:pPr>
            <a:r>
              <a:rPr lang="es-ES" sz="11200" dirty="0" smtClean="0"/>
              <a:t>Técnicas ----------------------------Niveles Bajos</a:t>
            </a:r>
          </a:p>
          <a:p>
            <a:endParaRPr lang="es-AR" sz="8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effectLst/>
              </a:rPr>
              <a:t>LA ADMINISTRACIÓN A LO LARGO DEL TIEMPO</a:t>
            </a:r>
            <a:br>
              <a:rPr lang="es-ES" sz="4400" dirty="0" smtClean="0">
                <a:effectLst/>
              </a:rPr>
            </a:br>
            <a:endParaRPr lang="es-AR" sz="4400" dirty="0">
              <a:effectLst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800" dirty="0" smtClean="0"/>
              <a:t> LA JUNGLA DE LAS TEORÍAS SOBRE ADMINISTRACIÓN</a:t>
            </a:r>
          </a:p>
          <a:p>
            <a:pPr algn="just"/>
            <a:endParaRPr lang="es-E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/>
              <a:t> LA INEXISTENCIA DE RECETAS</a:t>
            </a:r>
            <a:endParaRPr lang="es-A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LOS CLÁSICOS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400" dirty="0" smtClean="0"/>
              <a:t>LA REVOLUCIÓN INDUSTRIAL COMO PUNTAPIÉ INICIAL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PRINCIPAL EXPONENTE: Frederick Taylor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Aspectos sobresalientes: necesidad de aumento de la productividad, división del trabajo, estudios de tiempos y movimientos, </a:t>
            </a:r>
            <a:r>
              <a:rPr lang="es-ES" sz="2400" smtClean="0"/>
              <a:t>salarios diferenciales</a:t>
            </a:r>
            <a:endParaRPr lang="es-A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PRINCIPIOS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2143116"/>
            <a:ext cx="7772400" cy="15097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3200" dirty="0" smtClean="0"/>
              <a:t>Desarrollo de una verdadera ciencia de la administración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3200" dirty="0" smtClean="0"/>
              <a:t>Selección científica de los trabajadores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3200" dirty="0" smtClean="0"/>
              <a:t>Educación y desarrollo científico del trabajador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3200" dirty="0" smtClean="0"/>
              <a:t>Cooperación íntima y amistosa entre gerentes y empleados</a:t>
            </a:r>
            <a:endParaRPr lang="es-A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OTROS APORTES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357430"/>
            <a:ext cx="7772400" cy="1509712"/>
          </a:xfrm>
        </p:spPr>
        <p:txBody>
          <a:bodyPr>
            <a:noAutofit/>
          </a:bodyPr>
          <a:lstStyle/>
          <a:p>
            <a:r>
              <a:rPr lang="es-ES" sz="2800" dirty="0" smtClean="0"/>
              <a:t>Henry Gantt: gráficas de barras para programación y control</a:t>
            </a:r>
          </a:p>
          <a:p>
            <a:endParaRPr lang="es-ES" sz="2800" dirty="0" smtClean="0"/>
          </a:p>
          <a:p>
            <a:r>
              <a:rPr lang="es-ES" sz="2800" dirty="0" smtClean="0"/>
              <a:t>Frank y </a:t>
            </a:r>
            <a:r>
              <a:rPr lang="es-ES" sz="2800" dirty="0" err="1" smtClean="0"/>
              <a:t>Lillian</a:t>
            </a:r>
            <a:r>
              <a:rPr lang="es-ES" sz="2800" dirty="0" smtClean="0"/>
              <a:t> </a:t>
            </a:r>
            <a:r>
              <a:rPr lang="es-ES" sz="2800" dirty="0" err="1" smtClean="0"/>
              <a:t>Gilbreth</a:t>
            </a:r>
            <a:r>
              <a:rPr lang="es-ES" sz="2800" dirty="0" smtClean="0"/>
              <a:t>: estudios de </a:t>
            </a:r>
            <a:r>
              <a:rPr lang="es-ES" sz="2800" dirty="0" err="1" smtClean="0"/>
              <a:t>micromovimientos</a:t>
            </a:r>
            <a:r>
              <a:rPr lang="es-ES" sz="2800" dirty="0" smtClean="0"/>
              <a:t> y fatiga</a:t>
            </a:r>
            <a:endParaRPr lang="es-A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362456"/>
          </a:xfrm>
        </p:spPr>
        <p:txBody>
          <a:bodyPr/>
          <a:lstStyle/>
          <a:p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 smtClean="0"/>
              <a:t>DE LA LECTURA DE LAS APORTACIONES Y LIMITACIONES DE LA ADMINISTRACIÓN CIENTÍFICA, EXTRAIGA LAS PRINCIPALES CONCLUSIONES</a:t>
            </a: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OTROS CLÁSICOS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2000240"/>
            <a:ext cx="7772400" cy="1509712"/>
          </a:xfrm>
        </p:spPr>
        <p:txBody>
          <a:bodyPr>
            <a:noAutofit/>
          </a:bodyPr>
          <a:lstStyle/>
          <a:p>
            <a:r>
              <a:rPr lang="es-ES" sz="2800" dirty="0" smtClean="0"/>
              <a:t>Henry </a:t>
            </a:r>
            <a:r>
              <a:rPr lang="es-ES" sz="2800" dirty="0" err="1" smtClean="0"/>
              <a:t>Fayol</a:t>
            </a:r>
            <a:r>
              <a:rPr lang="es-ES" sz="2800" dirty="0" smtClean="0"/>
              <a:t> y la teoría clásica de la organización</a:t>
            </a:r>
          </a:p>
          <a:p>
            <a:endParaRPr lang="es-ES" sz="2800" dirty="0" smtClean="0"/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Comportamiento gerencial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División de las actividades de la organización; comerciales, financieras, de producción, de seguridad, contables y administrativas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Funciones de la  administración: planeamiento, organización, dirección y control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Habilidades según los niveles</a:t>
            </a:r>
            <a:endParaRPr lang="es-A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COMUNES</a:t>
            </a:r>
            <a:br>
              <a:rPr lang="es-ES" dirty="0" smtClean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2714620"/>
            <a:ext cx="7772400" cy="150971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dirty="0" smtClean="0"/>
              <a:t>  </a:t>
            </a:r>
            <a:r>
              <a:rPr lang="es-ES" sz="14400" dirty="0" smtClean="0"/>
              <a:t>OBJETIVO O FINALIDAD</a:t>
            </a:r>
          </a:p>
          <a:p>
            <a:pPr algn="just">
              <a:buFont typeface="Arial" pitchFamily="34" charset="0"/>
              <a:buChar char="•"/>
            </a:pPr>
            <a:r>
              <a:rPr lang="es-ES" sz="14400" dirty="0" smtClean="0"/>
              <a:t> FORMA DE ALCANZAR LOS OBJETIVOS (Planes)</a:t>
            </a:r>
          </a:p>
          <a:p>
            <a:pPr algn="just">
              <a:buFont typeface="Arial" pitchFamily="34" charset="0"/>
              <a:buChar char="•"/>
            </a:pPr>
            <a:r>
              <a:rPr lang="es-ES" sz="14400" dirty="0" smtClean="0"/>
              <a:t> RECURSOS</a:t>
            </a:r>
          </a:p>
          <a:p>
            <a:pPr algn="just">
              <a:buFont typeface="Arial" pitchFamily="34" charset="0"/>
              <a:buChar char="•"/>
            </a:pPr>
            <a:r>
              <a:rPr lang="es-ES" sz="14400" dirty="0" smtClean="0"/>
              <a:t> AMBIENTE </a:t>
            </a:r>
          </a:p>
          <a:p>
            <a:pPr algn="just">
              <a:buFont typeface="Arial" pitchFamily="34" charset="0"/>
              <a:buChar char="•"/>
            </a:pPr>
            <a:r>
              <a:rPr lang="es-ES" sz="14400" dirty="0" smtClean="0"/>
              <a:t>ADMINISTRADORES</a:t>
            </a:r>
            <a:endParaRPr lang="es-AR" sz="1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LOS PRINCIPIOS DE FAYOL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1928802"/>
            <a:ext cx="7772400" cy="15097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DIVISIÓN DE TAREAS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AUTORIDAD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DISCIPLINA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UNIDAD DE MANDO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UNIDAD DE DIRECCIÓN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SUBORDINACIÓN DEL INTERÉS INDIVIDUAL AL BIEN COMÚN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REMUNERACIÓN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CENTRALIZACIÓN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JERARQUÍA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ORDEN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EQUIDAD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ESTABILIDAD DEL PERSONAL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INICIATIVA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 smtClean="0"/>
              <a:t>ESPÍRITU DE EQUIPO</a:t>
            </a:r>
            <a:endParaRPr lang="es-AR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1362456"/>
          </a:xfrm>
        </p:spPr>
        <p:txBody>
          <a:bodyPr/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4400" dirty="0" smtClean="0"/>
              <a:t>ACTIVIDADES PLANIFICADAS</a:t>
            </a:r>
            <a:endParaRPr lang="es-AR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Identifique, en sus actividades diarias aspectos que relacionados con los 14 principios de </a:t>
            </a:r>
            <a:r>
              <a:rPr lang="es-ES" sz="2800" dirty="0" err="1" smtClean="0"/>
              <a:t>Fayol</a:t>
            </a:r>
            <a:endParaRPr lang="es-A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 smtClean="0"/>
              <a:t>LA TRANSICIÓN: HACIA COMPORTAMIENTOS MÁS HUMANOS</a:t>
            </a:r>
            <a:endParaRPr lang="es-AR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Mary Parker </a:t>
            </a:r>
            <a:r>
              <a:rPr lang="es-ES" sz="2800" dirty="0" err="1" smtClean="0"/>
              <a:t>Follett</a:t>
            </a:r>
            <a:r>
              <a:rPr lang="es-ES" sz="2800" dirty="0" smtClean="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Los grupos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Distinción artificial entre gerentes y subordinados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Liderazgo basado en el conocimiento</a:t>
            </a:r>
            <a:endParaRPr lang="es-A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smtClean="0"/>
              <a:t>OLIVER SHELDON</a:t>
            </a:r>
            <a:br>
              <a:rPr lang="es-ES" sz="3200" dirty="0" smtClean="0"/>
            </a:br>
            <a:endParaRPr lang="es-AR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RESPONSABILIDAD SOCIAL Y ÉTICA EMPRESARIA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TRATO JUSTO Y HONESTO CON LOS EMPLEADOS</a:t>
            </a:r>
            <a:endParaRPr lang="es-A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CHESTER BARNARD</a:t>
            </a:r>
            <a:br>
              <a:rPr lang="es-ES" sz="4400" dirty="0" smtClean="0"/>
            </a:b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2214554"/>
            <a:ext cx="7772400" cy="150971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14400" dirty="0" smtClean="0"/>
              <a:t>Satisfacción de necesidades individuales y organizacionales. equilibrio entre ellas</a:t>
            </a:r>
          </a:p>
          <a:p>
            <a:pPr algn="just">
              <a:buFont typeface="Wingdings" pitchFamily="2" charset="2"/>
              <a:buChar char="q"/>
            </a:pPr>
            <a:r>
              <a:rPr lang="es-ES" sz="14400" dirty="0" smtClean="0"/>
              <a:t> Presencia de grupos informales. La organización informal</a:t>
            </a:r>
          </a:p>
          <a:p>
            <a:pPr>
              <a:buFont typeface="Wingdings" pitchFamily="2" charset="2"/>
              <a:buChar char="q"/>
            </a:pPr>
            <a:endParaRPr lang="es-A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362456"/>
          </a:xfrm>
        </p:spPr>
        <p:txBody>
          <a:bodyPr/>
          <a:lstStyle/>
          <a:p>
            <a:pPr algn="ctr"/>
            <a:r>
              <a:rPr lang="es-ES" sz="4000" dirty="0" smtClean="0"/>
              <a:t>LAS CIENCIAS DEL COMPORTAMIENTO</a:t>
            </a:r>
            <a:endParaRPr lang="es-AR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143116"/>
            <a:ext cx="7772400" cy="15097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800" dirty="0" smtClean="0"/>
              <a:t> </a:t>
            </a:r>
            <a:r>
              <a:rPr lang="es-ES" sz="2800" dirty="0" err="1" smtClean="0"/>
              <a:t>Münsterberg</a:t>
            </a:r>
            <a:r>
              <a:rPr lang="es-ES" sz="2800" dirty="0" smtClean="0"/>
              <a:t>:  uso de  la psicología en el ambiente laboral con objetivos de productividad</a:t>
            </a: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/>
              <a:t> Mayo: factores  sociales y psicológicos que influyen en el trabajo: orgullo de grupo, cordial supervisión, atención especial a necesidades, grupos informales . Concepto de hombre social vs hombre racional</a:t>
            </a:r>
            <a:endParaRPr lang="es-A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7772400" cy="15097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800" dirty="0" smtClean="0"/>
              <a:t>¿ Qué opinión le merecen los postulados de este grupo de autores?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 smtClean="0"/>
              <a:t>¿ Considera que es aplicable a su ámbito laboral?</a:t>
            </a:r>
            <a:endParaRPr lang="es-AR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LOS ENFOQUES CUANTITATIVOS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/>
              <a:t>La investigación de operaciones:  aplicaciones a la industria: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/>
              <a:t> Aplicación de modelos matemáticos: análisis costo beneficio, programación lineal, teoría de las colas o filas de espera, simulación, modelos de inventarios</a:t>
            </a:r>
            <a:endParaRPr lang="es-A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EL ENFOQUE DE SISTEMAS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7772400" cy="15097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LA ORGANIZACIÓN COMO UN TODO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COMO PARTE DE UN SISTEMA MAYOR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PARTES INTERRELACIONADAS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EXISTENCIA DE SUBSISTEMAS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SINERGIA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SISTEMA ABIERTO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LÍMITES DEL SISTEMA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FLUJO DEL SISTEMA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RETROALIMENTACIÓN DEL SISTEMA</a:t>
            </a:r>
            <a:endParaRPr lang="es-A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Identifique en la UNSE: insumos, procesos de transformación, los productos y el proceso de retroalimentación</a:t>
            </a:r>
            <a:endParaRPr lang="es-A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800" dirty="0" smtClean="0"/>
              <a:t>La universidad</a:t>
            </a:r>
            <a:br>
              <a:rPr lang="es-ES" sz="4800" dirty="0" smtClean="0"/>
            </a:br>
            <a:endParaRPr lang="es-AR" sz="4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¿Organización formal o informal?</a:t>
            </a:r>
            <a:endParaRPr lang="es-AR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INSUMOS: ESTUDIANTES. PROFESORES, NO DOCENTES, EDIFICIOS, RECURSOS FINANCIEROS</a:t>
            </a:r>
          </a:p>
          <a:p>
            <a:pPr algn="just"/>
            <a:r>
              <a:rPr lang="es-ES" sz="2400" dirty="0" smtClean="0"/>
              <a:t>PROCESOS DE TRANSFORMACIÓN; CLASES, LECTURAS, EXPERIMENTOS, TRABAJOS FINALES, EXÁMENES</a:t>
            </a:r>
          </a:p>
          <a:p>
            <a:pPr algn="just"/>
            <a:r>
              <a:rPr lang="es-ES" sz="2400" dirty="0" smtClean="0"/>
              <a:t>PRODUCTOS: EGRESADOS</a:t>
            </a:r>
          </a:p>
          <a:p>
            <a:pPr algn="just"/>
            <a:r>
              <a:rPr lang="es-ES" sz="2400" dirty="0" smtClean="0"/>
              <a:t>RETROALIMENTACIÓN: HABILIDAD DE LOS EGRESADOS PARA OBTENER EMPLEO</a:t>
            </a:r>
            <a:endParaRPr lang="es-AR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LAS CONTINGENCIAS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357430"/>
            <a:ext cx="7731280" cy="18569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800" dirty="0" smtClean="0"/>
              <a:t> La teoría del “todo depende”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Lo que es solución en una situación no lo es en otra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No existen las recetas, ni métodos ideales</a:t>
            </a:r>
          </a:p>
          <a:p>
            <a:pPr>
              <a:buFont typeface="Wingdings" pitchFamily="2" charset="2"/>
              <a:buChar char="q"/>
            </a:pPr>
            <a:r>
              <a:rPr lang="es-ES" sz="2800" dirty="0" smtClean="0"/>
              <a:t> Factores ambientales, estratégicos, políticos, situacionales, tecnológicos, de </a:t>
            </a:r>
            <a:r>
              <a:rPr lang="es-ES" sz="2800" dirty="0" err="1" smtClean="0"/>
              <a:t>recursoso</a:t>
            </a:r>
            <a:r>
              <a:rPr lang="es-ES" sz="2800" dirty="0" smtClean="0"/>
              <a:t> humanos, </a:t>
            </a:r>
            <a:r>
              <a:rPr lang="es-ES" sz="2800" dirty="0" err="1" smtClean="0"/>
              <a:t>etc</a:t>
            </a:r>
            <a:r>
              <a:rPr lang="es-ES" sz="2800" dirty="0" smtClean="0"/>
              <a:t>, </a:t>
            </a:r>
            <a:r>
              <a:rPr lang="es-ES" sz="2800" dirty="0" err="1" smtClean="0"/>
              <a:t>etc</a:t>
            </a:r>
            <a:endParaRPr lang="es-AR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LA CALIDAD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071678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Concepto tradicional de calidad: cuan bien cumple un producto o servicio el objetivo que se supone debe cumplir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Calidad Total: es el proceso continua para asegurar que cada aspecto de la producción incorpore calidad al producto o servicio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Procesos de medición estadística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Establecimiento de variables de calidad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Cadena proveedor-cliente</a:t>
            </a:r>
            <a:endParaRPr lang="es-AR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 smtClean="0"/>
              <a:t>¿ </a:t>
            </a:r>
            <a:r>
              <a:rPr lang="es-ES" sz="2800" dirty="0" smtClean="0"/>
              <a:t>Sería posible en su actividad diaria identificar el destino último de su tarea y quiénes podrían ser sus proveedores y quiénes sus clientes?</a:t>
            </a:r>
            <a:endParaRPr lang="es-A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dirty="0" smtClean="0"/>
              <a:t>NO EXISTEN PAISES DESARROLLADOS O SUBDESARROLLADOS, SINO ADMINISTRADOS O SUBADMINISTRADOS (Peter </a:t>
            </a:r>
            <a:r>
              <a:rPr lang="es-ES" sz="3200" dirty="0" err="1" smtClean="0"/>
              <a:t>Drucker</a:t>
            </a:r>
            <a:r>
              <a:rPr lang="es-ES" sz="3200" dirty="0" smtClean="0"/>
              <a:t>)</a:t>
            </a:r>
            <a:endParaRPr lang="es-A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es-ES" sz="4000" dirty="0" smtClean="0"/>
              <a:t>Administración de organizaciones</a:t>
            </a:r>
            <a:endParaRPr lang="es-AR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9800" dirty="0" smtClean="0"/>
              <a:t>Hacer las cosas a través de las personas</a:t>
            </a:r>
          </a:p>
          <a:p>
            <a:endParaRPr lang="es-ES" sz="9800" dirty="0" smtClean="0"/>
          </a:p>
          <a:p>
            <a:pPr>
              <a:buFont typeface="Arial" pitchFamily="34" charset="0"/>
              <a:buChar char="•"/>
            </a:pPr>
            <a:r>
              <a:rPr lang="es-ES" sz="9800" dirty="0" smtClean="0"/>
              <a:t> Utilizar recursos de manera eficaz y eficiente para le logro de objetivos</a:t>
            </a:r>
          </a:p>
          <a:p>
            <a:endParaRPr lang="es-ES" sz="9800" dirty="0" smtClean="0"/>
          </a:p>
          <a:p>
            <a:pPr>
              <a:buFont typeface="Arial" pitchFamily="34" charset="0"/>
              <a:buChar char="•"/>
            </a:pPr>
            <a:r>
              <a:rPr lang="es-ES" sz="9800" dirty="0" smtClean="0"/>
              <a:t> La administración como proceso</a:t>
            </a:r>
            <a:endParaRPr lang="es-AR" sz="9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456"/>
          </a:xfrm>
        </p:spPr>
        <p:txBody>
          <a:bodyPr/>
          <a:lstStyle/>
          <a:p>
            <a:pPr algn="ctr"/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Importancia de las organizaciones</a:t>
            </a:r>
            <a:br>
              <a:rPr lang="es-ES" sz="4400" dirty="0" smtClean="0"/>
            </a:b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7874156" cy="214269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2800" dirty="0" smtClean="0"/>
              <a:t>Permiten el logro de los objetivos</a:t>
            </a:r>
          </a:p>
          <a:p>
            <a:pPr>
              <a:buFont typeface="Arial" pitchFamily="34" charset="0"/>
              <a:buChar char="•"/>
            </a:pP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Son fuente de conocimientos</a:t>
            </a:r>
          </a:p>
          <a:p>
            <a:pPr>
              <a:buFont typeface="Arial" pitchFamily="34" charset="0"/>
              <a:buChar char="•"/>
            </a:pP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Ofrecen oportunidades de desarrollo a su personal</a:t>
            </a:r>
            <a:endParaRPr lang="es-A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Entendiendo el trabajo de los administradores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9600" dirty="0" smtClean="0"/>
              <a:t>Trabajan con personas y por medio de ellas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 Actúan como canales de comunicación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 Son responsables por su trabajo y por el de los subordinados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 Deben equilibras objetivos enfrentados y establecer prioridades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 Deben tener capacidades analíticas y conceptuales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Deben estar capacitados para mediar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Toman decisiones arriesgadas</a:t>
            </a:r>
          </a:p>
          <a:p>
            <a:pPr>
              <a:buFont typeface="Arial" pitchFamily="34" charset="0"/>
              <a:buChar char="•"/>
            </a:pPr>
            <a:r>
              <a:rPr lang="es-ES" sz="9600" dirty="0" smtClean="0"/>
              <a:t> Son símbolos</a:t>
            </a:r>
            <a:endParaRPr lang="es-AR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ACTIVIDAD PLANIFICADA</a:t>
            </a:r>
            <a:endParaRPr lang="es-AR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 partir de lo visto hasta el momento, ejemplifiquen  los distintos instrumentos que en la universidad formalizan las actividades, en los sectores en que </a:t>
            </a:r>
            <a:r>
              <a:rPr lang="es-ES" sz="2400" dirty="0" err="1" smtClean="0"/>
              <a:t>uds</a:t>
            </a:r>
            <a:r>
              <a:rPr lang="es-ES" sz="2400" dirty="0" smtClean="0"/>
              <a:t> trabajan</a:t>
            </a:r>
          </a:p>
          <a:p>
            <a:r>
              <a:rPr lang="es-ES" sz="2400" dirty="0" smtClean="0"/>
              <a:t>Ejemplifique los elementos comunes para el caso de la UNSE</a:t>
            </a:r>
          </a:p>
          <a:p>
            <a:r>
              <a:rPr lang="es-ES" sz="2400" dirty="0" smtClean="0"/>
              <a:t>Aplique a algún funcionario dela UNSE, los roles o papeles</a:t>
            </a:r>
          </a:p>
          <a:p>
            <a:r>
              <a:rPr lang="es-ES" sz="2400" dirty="0" smtClean="0"/>
              <a:t>anteriormente descriptos</a:t>
            </a:r>
            <a:endParaRPr lang="es-A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es-ES" sz="4800" dirty="0" smtClean="0"/>
              <a:t>EFICACIA Y EFICIENCIA ORGANIZACIONAL</a:t>
            </a:r>
            <a:endParaRPr lang="es-AR" sz="4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12800" dirty="0" smtClean="0"/>
              <a:t>Aspectos que permiten medir el desempeño de una organización</a:t>
            </a:r>
          </a:p>
          <a:p>
            <a:pPr>
              <a:buFont typeface="Arial" pitchFamily="34" charset="0"/>
              <a:buChar char="•"/>
            </a:pPr>
            <a:r>
              <a:rPr lang="es-ES" sz="12800" dirty="0" smtClean="0"/>
              <a:t> Eficacia tiene que ver con logro de objetivos</a:t>
            </a:r>
          </a:p>
          <a:p>
            <a:pPr>
              <a:buFont typeface="Arial" pitchFamily="34" charset="0"/>
              <a:buChar char="•"/>
            </a:pPr>
            <a:r>
              <a:rPr lang="es-ES" sz="12800" dirty="0" smtClean="0"/>
              <a:t> Eficiencia tiene que ver con costos asociados al logro de esos objetivos</a:t>
            </a:r>
            <a:endParaRPr lang="es-AR" sz="1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1034</Words>
  <Application>Microsoft Office PowerPoint</Application>
  <PresentationFormat>Presentación en pantalla (4:3)</PresentationFormat>
  <Paragraphs>159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Flujo</vt:lpstr>
      <vt:lpstr>SOCIEDAD ORGANIZACIONAL</vt:lpstr>
      <vt:lpstr>ELEMENTOS COMUNES </vt:lpstr>
      <vt:lpstr>La universidad </vt:lpstr>
      <vt:lpstr>Diapositiva 4</vt:lpstr>
      <vt:lpstr>Administración de organizaciones</vt:lpstr>
      <vt:lpstr>  Importancia de las organizaciones </vt:lpstr>
      <vt:lpstr>Entendiendo el trabajo de los administradores</vt:lpstr>
      <vt:lpstr>ACTIVIDAD PLANIFICADA</vt:lpstr>
      <vt:lpstr>EFICACIA Y EFICIENCIA ORGANIZACIONAL</vt:lpstr>
      <vt:lpstr>ACTIVIDAD PLANIFICADA</vt:lpstr>
      <vt:lpstr>CLASIFICACIÓN DE ADMINISTRADORES</vt:lpstr>
      <vt:lpstr>LAS PRINCIPALES FUNCIONES DE LOS ADMINISTRADORES</vt:lpstr>
      <vt:lpstr>Principales habilidades administrativas</vt:lpstr>
      <vt:lpstr>LA ADMINISTRACIÓN A LO LARGO DEL TIEMPO </vt:lpstr>
      <vt:lpstr>LOS CLÁSICOS</vt:lpstr>
      <vt:lpstr>PRINCIPIOS</vt:lpstr>
      <vt:lpstr>OTROS APORTES</vt:lpstr>
      <vt:lpstr>ACTIVIDAD PLANIFICADA</vt:lpstr>
      <vt:lpstr>OTROS CLÁSICOS</vt:lpstr>
      <vt:lpstr>LOS PRINCIPIOS DE FAYOL</vt:lpstr>
      <vt:lpstr>   ACTIVIDADES PLANIFICADAS</vt:lpstr>
      <vt:lpstr>LA TRANSICIÓN: HACIA COMPORTAMIENTOS MÁS HUMANOS</vt:lpstr>
      <vt:lpstr>OLIVER SHELDON </vt:lpstr>
      <vt:lpstr>CHESTER BARNARD </vt:lpstr>
      <vt:lpstr>LAS CIENCIAS DEL COMPORTAMIENTO</vt:lpstr>
      <vt:lpstr>ACTIVIDAD PLANIFICADA</vt:lpstr>
      <vt:lpstr>LOS ENFOQUES CUANTITATIVOS</vt:lpstr>
      <vt:lpstr>EL ENFOQUE DE SISTEMAS</vt:lpstr>
      <vt:lpstr>ACTIVIDAD PLANIFICADA</vt:lpstr>
      <vt:lpstr>Diapositiva 30</vt:lpstr>
      <vt:lpstr>LAS CONTINGENCIAS</vt:lpstr>
      <vt:lpstr>LA CALIDAD</vt:lpstr>
      <vt:lpstr>ACTIVIDAD PLANIFICADA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48</cp:revision>
  <dcterms:created xsi:type="dcterms:W3CDTF">2012-09-12T14:02:07Z</dcterms:created>
  <dcterms:modified xsi:type="dcterms:W3CDTF">2012-09-13T14:07:11Z</dcterms:modified>
</cp:coreProperties>
</file>