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5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1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7023100" cy="93091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C01A5CA-5959-40DE-A577-89234A892A2A}" type="datetimeFigureOut">
              <a:rPr lang="es-AR" smtClean="0"/>
              <a:pPr/>
              <a:t>13/09/2012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21FC391-13BF-4F82-ABDD-6C94870643E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3005-267B-4C8C-869D-12679D0E413A}" type="datetimeFigureOut">
              <a:rPr lang="es-AR" smtClean="0"/>
              <a:pPr/>
              <a:t>13/09/2012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A1FE-4E01-42E2-91B1-F545D4F9EBB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3005-267B-4C8C-869D-12679D0E413A}" type="datetimeFigureOut">
              <a:rPr lang="es-AR" smtClean="0"/>
              <a:pPr/>
              <a:t>13/09/2012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A1FE-4E01-42E2-91B1-F545D4F9EBB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3005-267B-4C8C-869D-12679D0E413A}" type="datetimeFigureOut">
              <a:rPr lang="es-AR" smtClean="0"/>
              <a:pPr/>
              <a:t>13/09/2012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A1FE-4E01-42E2-91B1-F545D4F9EBB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3005-267B-4C8C-869D-12679D0E413A}" type="datetimeFigureOut">
              <a:rPr lang="es-AR" smtClean="0"/>
              <a:pPr/>
              <a:t>13/09/2012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A1FE-4E01-42E2-91B1-F545D4F9EBB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3005-267B-4C8C-869D-12679D0E413A}" type="datetimeFigureOut">
              <a:rPr lang="es-AR" smtClean="0"/>
              <a:pPr/>
              <a:t>13/09/2012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A1FE-4E01-42E2-91B1-F545D4F9EBB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3005-267B-4C8C-869D-12679D0E413A}" type="datetimeFigureOut">
              <a:rPr lang="es-AR" smtClean="0"/>
              <a:pPr/>
              <a:t>13/09/2012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A1FE-4E01-42E2-91B1-F545D4F9EBB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3005-267B-4C8C-869D-12679D0E413A}" type="datetimeFigureOut">
              <a:rPr lang="es-AR" smtClean="0"/>
              <a:pPr/>
              <a:t>13/09/2012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A1FE-4E01-42E2-91B1-F545D4F9EBB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3005-267B-4C8C-869D-12679D0E413A}" type="datetimeFigureOut">
              <a:rPr lang="es-AR" smtClean="0"/>
              <a:pPr/>
              <a:t>13/09/2012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A1FE-4E01-42E2-91B1-F545D4F9EBB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3005-267B-4C8C-869D-12679D0E413A}" type="datetimeFigureOut">
              <a:rPr lang="es-AR" smtClean="0"/>
              <a:pPr/>
              <a:t>13/09/2012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A1FE-4E01-42E2-91B1-F545D4F9EBB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3005-267B-4C8C-869D-12679D0E413A}" type="datetimeFigureOut">
              <a:rPr lang="es-AR" smtClean="0"/>
              <a:pPr/>
              <a:t>13/09/2012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A1FE-4E01-42E2-91B1-F545D4F9EBB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3005-267B-4C8C-869D-12679D0E413A}" type="datetimeFigureOut">
              <a:rPr lang="es-AR" smtClean="0"/>
              <a:pPr/>
              <a:t>13/09/2012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7A1FE-4E01-42E2-91B1-F545D4F9EBB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1C3005-267B-4C8C-869D-12679D0E413A}" type="datetimeFigureOut">
              <a:rPr lang="es-AR" smtClean="0"/>
              <a:pPr/>
              <a:t>13/09/2012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7A1FE-4E01-42E2-91B1-F545D4F9EBB0}" type="slidenum">
              <a:rPr lang="es-AR" smtClean="0"/>
              <a:pPr/>
              <a:t>‹Nº›</a:t>
            </a:fld>
            <a:endParaRPr lang="es-A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SOCIEDAD ORGANIZACIONAL</a:t>
            </a:r>
            <a:endParaRPr lang="es-AR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s-ES" dirty="0" smtClean="0"/>
              <a:t> PRESENTAN DIFERENCIAS EN CUANTO A TAMAÑO, FORMAS DE ORGANIZACIÓN, FINALIDAD, PERO A SU VEZ TIENEN:</a:t>
            </a:r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642918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ACTIVIDAD PLANIFICADA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Analice críticamente si en el sector donde trabaja  se hace eficaz y eficientemente, fundamentando su respuesta</a:t>
            </a:r>
            <a:endParaRPr lang="es-A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714356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CLASIFICACIÓN DE ADMINISTRADORES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1472" y="2143116"/>
            <a:ext cx="7772400" cy="150971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800" dirty="0" smtClean="0"/>
              <a:t>POR EL NIVEL QUE OCUPAN EN LA ORGANIZACIÓN: ALTO, MEDIO O BAJO</a:t>
            </a:r>
          </a:p>
          <a:p>
            <a:pPr>
              <a:buFont typeface="Wingdings" pitchFamily="2" charset="2"/>
              <a:buChar char="Ø"/>
            </a:pPr>
            <a:endParaRPr lang="es-ES" sz="2800" dirty="0" smtClean="0"/>
          </a:p>
          <a:p>
            <a:pPr>
              <a:buFont typeface="Wingdings" pitchFamily="2" charset="2"/>
              <a:buChar char="Ø"/>
            </a:pPr>
            <a:r>
              <a:rPr lang="es-ES" sz="2800" dirty="0" smtClean="0"/>
              <a:t>POR LAS ACTIVIDADES QUE DESARROLLAN: FUNCIONALES O GENERALES</a:t>
            </a:r>
          </a:p>
          <a:p>
            <a:pPr>
              <a:buFont typeface="Wingdings" pitchFamily="2" charset="2"/>
              <a:buChar char="Ø"/>
            </a:pPr>
            <a:endParaRPr lang="es-ES" sz="2800" dirty="0" smtClean="0"/>
          </a:p>
          <a:p>
            <a:r>
              <a:rPr lang="es-ES" sz="2800" dirty="0" smtClean="0"/>
              <a:t>Identifique  en la organización  administradores según esta clasificación</a:t>
            </a:r>
            <a:endParaRPr lang="es-AR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LAS PRINCIPALES FUNCIONES DE LOS ADMINISTRADORES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0034" y="2285992"/>
            <a:ext cx="7772400" cy="1509712"/>
          </a:xfrm>
        </p:spPr>
        <p:txBody>
          <a:bodyPr>
            <a:noAutofit/>
          </a:bodyPr>
          <a:lstStyle/>
          <a:p>
            <a:r>
              <a:rPr lang="es-ES" sz="2400" u="sng" dirty="0" smtClean="0"/>
              <a:t>Planear</a:t>
            </a:r>
            <a:r>
              <a:rPr lang="es-ES" sz="2400" dirty="0" smtClean="0"/>
              <a:t>: establecer objetivos y cómo lograrlos (recursos, actividades y evaluación). Jerarquía de objetivos</a:t>
            </a:r>
          </a:p>
          <a:p>
            <a:r>
              <a:rPr lang="es-ES" sz="2400" u="sng" dirty="0" smtClean="0"/>
              <a:t>Organizar:</a:t>
            </a:r>
            <a:r>
              <a:rPr lang="es-ES" sz="2400" dirty="0" smtClean="0"/>
              <a:t> diseñar la forma como se alcanzarán los objetivos</a:t>
            </a:r>
          </a:p>
          <a:p>
            <a:r>
              <a:rPr lang="es-ES" sz="2400" u="sng" dirty="0" smtClean="0"/>
              <a:t>Dirigir:</a:t>
            </a:r>
            <a:r>
              <a:rPr lang="es-ES" sz="2400" dirty="0" smtClean="0"/>
              <a:t> motivar , liderar, comunicar, participar a los demás miembros de la organización para que logren los objetivos</a:t>
            </a:r>
          </a:p>
          <a:p>
            <a:r>
              <a:rPr lang="es-ES" sz="2400" u="sng" dirty="0" smtClean="0"/>
              <a:t>Controlar</a:t>
            </a:r>
            <a:r>
              <a:rPr lang="es-ES" sz="2400" dirty="0" smtClean="0"/>
              <a:t>: evaluar si lo planificado coincide con lo ejecutado para tomar medidas correctivas en el caso que no sea así</a:t>
            </a:r>
            <a:endParaRPr lang="es-AR" sz="2400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Principales habilidades administrativas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85720" y="2786058"/>
            <a:ext cx="7772400" cy="1509712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s-ES" sz="11200" dirty="0" smtClean="0"/>
              <a:t> Conceptuales----------------------Niveles altos</a:t>
            </a:r>
          </a:p>
          <a:p>
            <a:endParaRPr lang="es-ES" sz="11200" dirty="0" smtClean="0"/>
          </a:p>
          <a:p>
            <a:pPr>
              <a:buFont typeface="Wingdings" pitchFamily="2" charset="2"/>
              <a:buChar char="q"/>
            </a:pPr>
            <a:r>
              <a:rPr lang="es-ES" sz="11200" dirty="0" smtClean="0"/>
              <a:t>Humanas---------------------------Niveles medios</a:t>
            </a:r>
          </a:p>
          <a:p>
            <a:pPr>
              <a:buFont typeface="Wingdings" pitchFamily="2" charset="2"/>
              <a:buChar char="q"/>
            </a:pPr>
            <a:endParaRPr lang="es-ES" sz="11200" dirty="0" smtClean="0"/>
          </a:p>
          <a:p>
            <a:pPr>
              <a:buFont typeface="Wingdings" pitchFamily="2" charset="2"/>
              <a:buChar char="q"/>
            </a:pPr>
            <a:r>
              <a:rPr lang="es-ES" sz="11200" dirty="0" smtClean="0"/>
              <a:t>Técnicas ----------------------------Niveles Bajos</a:t>
            </a:r>
          </a:p>
          <a:p>
            <a:endParaRPr lang="es-AR" sz="8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400" dirty="0" smtClean="0">
                <a:effectLst/>
              </a:rPr>
              <a:t>LA ADMINISTRACIÓN A LO LARGO DEL TIEMPO</a:t>
            </a:r>
            <a:br>
              <a:rPr lang="es-ES" sz="4400" dirty="0" smtClean="0">
                <a:effectLst/>
              </a:rPr>
            </a:br>
            <a:endParaRPr lang="es-AR" sz="4400" dirty="0">
              <a:effectLst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s-ES" sz="2800" dirty="0" smtClean="0"/>
              <a:t> LA JUNGLA DE LAS TEORÍAS SOBRE ADMINISTRACIÓN</a:t>
            </a:r>
          </a:p>
          <a:p>
            <a:pPr algn="just"/>
            <a:endParaRPr lang="es-ES" sz="2800" dirty="0" smtClean="0"/>
          </a:p>
          <a:p>
            <a:pPr algn="just">
              <a:buFont typeface="Wingdings" pitchFamily="2" charset="2"/>
              <a:buChar char="q"/>
            </a:pPr>
            <a:r>
              <a:rPr lang="es-ES" sz="2800" dirty="0" smtClean="0"/>
              <a:t> LA INEXISTENCIA DE RECETAS</a:t>
            </a:r>
            <a:endParaRPr lang="es-AR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714356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LOS CLÁSICOS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2400" dirty="0" smtClean="0"/>
              <a:t>LA REVOLUCIÓN INDUSTRIAL COMO PUNTAPIÉ INICIAL</a:t>
            </a:r>
          </a:p>
          <a:p>
            <a:pPr algn="just"/>
            <a:endParaRPr lang="es-ES" sz="2400" dirty="0" smtClean="0"/>
          </a:p>
          <a:p>
            <a:pPr algn="just"/>
            <a:r>
              <a:rPr lang="es-ES" sz="2400" dirty="0" smtClean="0"/>
              <a:t>PRINCIPAL EXPONENTE: Frederick Taylor</a:t>
            </a:r>
          </a:p>
          <a:p>
            <a:pPr algn="just"/>
            <a:endParaRPr lang="es-ES" sz="2400" dirty="0" smtClean="0"/>
          </a:p>
          <a:p>
            <a:pPr algn="just"/>
            <a:r>
              <a:rPr lang="es-ES" sz="2400" dirty="0" smtClean="0"/>
              <a:t>Aspectos sobresalientes: necesidad de aumento de la productividad, división del trabajo, estudios de tiempos y movimientos, </a:t>
            </a:r>
            <a:r>
              <a:rPr lang="es-ES" sz="2400" smtClean="0"/>
              <a:t>salarios diferenciales</a:t>
            </a:r>
            <a:endParaRPr lang="es-AR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428604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PRINCIPIOS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1472" y="2143116"/>
            <a:ext cx="7772400" cy="1509712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" sz="3200" dirty="0" smtClean="0"/>
              <a:t>Desarrollo de una verdadera ciencia de la administración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3200" dirty="0" smtClean="0"/>
              <a:t>Selección científica de los trabajadores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3200" dirty="0" smtClean="0"/>
              <a:t>Educación y desarrollo científico del trabajador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3200" dirty="0" smtClean="0"/>
              <a:t>Cooperación íntima y amistosa entre gerentes y empleados</a:t>
            </a:r>
            <a:endParaRPr lang="es-AR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785794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OTROS APORTES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0034" y="2357430"/>
            <a:ext cx="7772400" cy="1509712"/>
          </a:xfrm>
        </p:spPr>
        <p:txBody>
          <a:bodyPr>
            <a:noAutofit/>
          </a:bodyPr>
          <a:lstStyle/>
          <a:p>
            <a:r>
              <a:rPr lang="es-ES" sz="2800" dirty="0" smtClean="0"/>
              <a:t>Henry Gantt: gráficas de barras para programación y control</a:t>
            </a:r>
          </a:p>
          <a:p>
            <a:endParaRPr lang="es-ES" sz="2800" dirty="0" smtClean="0"/>
          </a:p>
          <a:p>
            <a:r>
              <a:rPr lang="es-ES" sz="2800" dirty="0" smtClean="0"/>
              <a:t>Frank y </a:t>
            </a:r>
            <a:r>
              <a:rPr lang="es-ES" sz="2800" dirty="0" err="1" smtClean="0"/>
              <a:t>Lillian</a:t>
            </a:r>
            <a:r>
              <a:rPr lang="es-ES" sz="2800" dirty="0" smtClean="0"/>
              <a:t> </a:t>
            </a:r>
            <a:r>
              <a:rPr lang="es-ES" sz="2800" dirty="0" err="1" smtClean="0"/>
              <a:t>Gilbreth</a:t>
            </a:r>
            <a:r>
              <a:rPr lang="es-ES" sz="2800" dirty="0" smtClean="0"/>
              <a:t>: estudios de </a:t>
            </a:r>
            <a:r>
              <a:rPr lang="es-ES" sz="2800" dirty="0" err="1" smtClean="0"/>
              <a:t>micromovimientos</a:t>
            </a:r>
            <a:r>
              <a:rPr lang="es-ES" sz="2800" dirty="0" smtClean="0"/>
              <a:t> y fatiga</a:t>
            </a:r>
            <a:endParaRPr lang="es-AR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857232"/>
            <a:ext cx="7772400" cy="1362456"/>
          </a:xfrm>
        </p:spPr>
        <p:txBody>
          <a:bodyPr/>
          <a:lstStyle/>
          <a:p>
            <a:r>
              <a:rPr lang="es-ES" sz="4400" dirty="0" smtClean="0"/>
              <a:t>ACTIVIDAD PLANIFICADA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dirty="0" smtClean="0"/>
              <a:t>DE LA LECTURA DE LAS APORTACIONES Y LIMITACIONES DE LA ADMINISTRACIÓN CIENTÍFICA, EXTRAIGA LAS PRINCIPALES CONCLUSIONES</a:t>
            </a:r>
            <a:endParaRPr lang="es-A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85728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OTROS CLÁSICOS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1472" y="2000240"/>
            <a:ext cx="7772400" cy="1509712"/>
          </a:xfrm>
        </p:spPr>
        <p:txBody>
          <a:bodyPr>
            <a:noAutofit/>
          </a:bodyPr>
          <a:lstStyle/>
          <a:p>
            <a:r>
              <a:rPr lang="es-ES" sz="2800" dirty="0" smtClean="0"/>
              <a:t>Henry </a:t>
            </a:r>
            <a:r>
              <a:rPr lang="es-ES" sz="2800" dirty="0" err="1" smtClean="0"/>
              <a:t>Fayol</a:t>
            </a:r>
            <a:r>
              <a:rPr lang="es-ES" sz="2800" dirty="0" smtClean="0"/>
              <a:t> y la teoría clásica de la organización</a:t>
            </a:r>
          </a:p>
          <a:p>
            <a:endParaRPr lang="es-ES" sz="2800" dirty="0" smtClean="0"/>
          </a:p>
          <a:p>
            <a:pPr>
              <a:buFont typeface="Wingdings" pitchFamily="2" charset="2"/>
              <a:buChar char="q"/>
            </a:pPr>
            <a:r>
              <a:rPr lang="es-ES" sz="2800" dirty="0" smtClean="0"/>
              <a:t> Comportamiento gerencial</a:t>
            </a:r>
          </a:p>
          <a:p>
            <a:pPr>
              <a:buFont typeface="Wingdings" pitchFamily="2" charset="2"/>
              <a:buChar char="q"/>
            </a:pPr>
            <a:r>
              <a:rPr lang="es-ES" sz="2800" dirty="0" smtClean="0"/>
              <a:t> División de las actividades de la organización; comerciales, financieras, de producción, de seguridad, contables y administrativas</a:t>
            </a:r>
          </a:p>
          <a:p>
            <a:pPr>
              <a:buFont typeface="Wingdings" pitchFamily="2" charset="2"/>
              <a:buChar char="q"/>
            </a:pPr>
            <a:r>
              <a:rPr lang="es-ES" sz="2800" dirty="0" smtClean="0"/>
              <a:t> Funciones de la  administración: planeamiento, organización, dirección y control</a:t>
            </a:r>
          </a:p>
          <a:p>
            <a:pPr>
              <a:buFont typeface="Wingdings" pitchFamily="2" charset="2"/>
              <a:buChar char="q"/>
            </a:pPr>
            <a:r>
              <a:rPr lang="es-ES" sz="2800" dirty="0" smtClean="0"/>
              <a:t>Habilidades según los niveles</a:t>
            </a:r>
            <a:endParaRPr lang="es-A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ELEMENTOS COMUNES</a:t>
            </a:r>
            <a:br>
              <a:rPr lang="es-ES" dirty="0" smtClean="0"/>
            </a:b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1472" y="2714620"/>
            <a:ext cx="7772400" cy="1509712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s-ES" dirty="0" smtClean="0"/>
              <a:t>  </a:t>
            </a:r>
            <a:r>
              <a:rPr lang="es-ES" sz="14400" dirty="0" smtClean="0"/>
              <a:t>OBJETIVO O FINALIDAD</a:t>
            </a:r>
          </a:p>
          <a:p>
            <a:pPr algn="just">
              <a:buFont typeface="Arial" pitchFamily="34" charset="0"/>
              <a:buChar char="•"/>
            </a:pPr>
            <a:r>
              <a:rPr lang="es-ES" sz="14400" dirty="0" smtClean="0"/>
              <a:t> FORMA DE ALCANZAR LOS OBJETIVOS (Planes)</a:t>
            </a:r>
          </a:p>
          <a:p>
            <a:pPr algn="just">
              <a:buFont typeface="Arial" pitchFamily="34" charset="0"/>
              <a:buChar char="•"/>
            </a:pPr>
            <a:r>
              <a:rPr lang="es-ES" sz="14400" dirty="0" smtClean="0"/>
              <a:t> RECURSOS</a:t>
            </a:r>
          </a:p>
          <a:p>
            <a:pPr algn="just">
              <a:buFont typeface="Arial" pitchFamily="34" charset="0"/>
              <a:buChar char="•"/>
            </a:pPr>
            <a:r>
              <a:rPr lang="es-ES" sz="14400" dirty="0" smtClean="0"/>
              <a:t> AMBIENTE </a:t>
            </a:r>
          </a:p>
          <a:p>
            <a:pPr algn="just">
              <a:buFont typeface="Arial" pitchFamily="34" charset="0"/>
              <a:buChar char="•"/>
            </a:pPr>
            <a:r>
              <a:rPr lang="es-ES" sz="14400" dirty="0" smtClean="0"/>
              <a:t>ADMINISTRADORES</a:t>
            </a:r>
            <a:endParaRPr lang="es-AR" sz="1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85728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LOS PRINCIPIOS DE FAYOL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1472" y="1928802"/>
            <a:ext cx="7772400" cy="1509712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" dirty="0" smtClean="0"/>
              <a:t>DIVISIÓN DE TAREAS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800" dirty="0" smtClean="0"/>
              <a:t>AUTORIDAD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800" dirty="0" smtClean="0"/>
              <a:t>DISCIPLINA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800" dirty="0" smtClean="0"/>
              <a:t>UNIDAD DE MANDO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800" dirty="0" smtClean="0"/>
              <a:t>UNIDAD DE DIRECCIÓN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800" dirty="0" smtClean="0"/>
              <a:t>SUBORDINACIÓN DEL INTERÉS INDIVIDUAL AL BIEN COMÚN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800" dirty="0" smtClean="0"/>
              <a:t>REMUNERACIÓN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800" dirty="0" smtClean="0"/>
              <a:t>CENTRALIZACIÓN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800" dirty="0" smtClean="0"/>
              <a:t>JERARQUÍA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800" dirty="0" smtClean="0"/>
              <a:t>ORDEN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800" dirty="0" smtClean="0"/>
              <a:t>EQUIDAD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800" dirty="0" smtClean="0"/>
              <a:t>ESTABILIDAD DEL PERSONAL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800" dirty="0" smtClean="0"/>
              <a:t>INICIATIVA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800" dirty="0" smtClean="0"/>
              <a:t>ESPÍRITU DE EQUIPO</a:t>
            </a:r>
            <a:endParaRPr lang="es-AR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785794"/>
            <a:ext cx="7772400" cy="1362456"/>
          </a:xfrm>
        </p:spPr>
        <p:txBody>
          <a:bodyPr/>
          <a:lstStyle/>
          <a:p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4400" dirty="0" smtClean="0"/>
              <a:t>ACTIVIDADES PLANIFICADAS</a:t>
            </a:r>
            <a:endParaRPr lang="es-AR" sz="32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Identifique, en sus actividades diarias aspectos que relacionados con los 14 principios de </a:t>
            </a:r>
            <a:r>
              <a:rPr lang="es-ES" sz="2800" dirty="0" err="1" smtClean="0"/>
              <a:t>Fayol</a:t>
            </a:r>
            <a:endParaRPr lang="es-AR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000" dirty="0" smtClean="0"/>
              <a:t>LA TRANSICIÓN: HACIA COMPORTAMIENTOS MÁS HUMANOS</a:t>
            </a:r>
            <a:endParaRPr lang="es-AR" sz="40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s-ES" sz="2800" dirty="0" smtClean="0"/>
              <a:t>Mary Parker </a:t>
            </a:r>
            <a:r>
              <a:rPr lang="es-ES" sz="2800" dirty="0" err="1" smtClean="0"/>
              <a:t>Follett</a:t>
            </a:r>
            <a:r>
              <a:rPr lang="es-ES" sz="2800" dirty="0" smtClean="0"/>
              <a:t>: </a:t>
            </a:r>
          </a:p>
          <a:p>
            <a:pPr>
              <a:buFont typeface="Wingdings" pitchFamily="2" charset="2"/>
              <a:buChar char="q"/>
            </a:pPr>
            <a:r>
              <a:rPr lang="es-ES" sz="2800" dirty="0" smtClean="0"/>
              <a:t> Los grupos</a:t>
            </a:r>
          </a:p>
          <a:p>
            <a:pPr>
              <a:buFont typeface="Wingdings" pitchFamily="2" charset="2"/>
              <a:buChar char="q"/>
            </a:pPr>
            <a:r>
              <a:rPr lang="es-ES" sz="2800" dirty="0" smtClean="0"/>
              <a:t> Distinción artificial entre gerentes y subordinados</a:t>
            </a:r>
          </a:p>
          <a:p>
            <a:pPr>
              <a:buFont typeface="Wingdings" pitchFamily="2" charset="2"/>
              <a:buChar char="q"/>
            </a:pPr>
            <a:r>
              <a:rPr lang="es-ES" sz="2800" dirty="0" smtClean="0"/>
              <a:t> Liderazgo basado en el conocimiento</a:t>
            </a:r>
            <a:endParaRPr lang="es-AR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200" dirty="0" smtClean="0"/>
              <a:t>OLIVER SHELDON</a:t>
            </a:r>
            <a:br>
              <a:rPr lang="es-ES" sz="3200" dirty="0" smtClean="0"/>
            </a:br>
            <a:endParaRPr lang="es-AR" sz="32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s-ES" dirty="0" smtClean="0"/>
              <a:t>RESPONSABILIDAD SOCIAL Y ÉTICA EMPRESARIA</a:t>
            </a:r>
          </a:p>
          <a:p>
            <a:pPr>
              <a:buFont typeface="Wingdings" pitchFamily="2" charset="2"/>
              <a:buChar char="q"/>
            </a:pPr>
            <a:r>
              <a:rPr lang="es-ES" dirty="0" smtClean="0"/>
              <a:t>TRATO JUSTO Y HONESTO CON LOS EMPLEADOS</a:t>
            </a:r>
            <a:endParaRPr lang="es-A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642918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CHESTER BARNARD</a:t>
            </a:r>
            <a:br>
              <a:rPr lang="es-ES" sz="4400" dirty="0" smtClean="0"/>
            </a:b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1472" y="2214554"/>
            <a:ext cx="7772400" cy="1509712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s-ES" sz="14400" dirty="0" smtClean="0"/>
              <a:t>Satisfacción de necesidades individuales y organizacionales. equilibrio entre ellas</a:t>
            </a:r>
          </a:p>
          <a:p>
            <a:pPr algn="just">
              <a:buFont typeface="Wingdings" pitchFamily="2" charset="2"/>
              <a:buChar char="q"/>
            </a:pPr>
            <a:r>
              <a:rPr lang="es-ES" sz="14400" dirty="0" smtClean="0"/>
              <a:t> Presencia de grupos informales. La organización informal</a:t>
            </a:r>
          </a:p>
          <a:p>
            <a:pPr>
              <a:buFont typeface="Wingdings" pitchFamily="2" charset="2"/>
              <a:buChar char="q"/>
            </a:pPr>
            <a:endParaRPr lang="es-A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500042"/>
            <a:ext cx="7772400" cy="1362456"/>
          </a:xfrm>
        </p:spPr>
        <p:txBody>
          <a:bodyPr/>
          <a:lstStyle/>
          <a:p>
            <a:pPr algn="ctr"/>
            <a:r>
              <a:rPr lang="es-ES" sz="4000" dirty="0" smtClean="0"/>
              <a:t>LAS CIENCIAS DEL COMPORTAMIENTO</a:t>
            </a:r>
            <a:endParaRPr lang="es-AR" sz="40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0034" y="2143116"/>
            <a:ext cx="7772400" cy="150971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ES" sz="2800" dirty="0" smtClean="0"/>
              <a:t> </a:t>
            </a:r>
            <a:r>
              <a:rPr lang="es-ES" sz="2800" dirty="0" err="1" smtClean="0"/>
              <a:t>Münsterberg</a:t>
            </a:r>
            <a:r>
              <a:rPr lang="es-ES" sz="2800" dirty="0" smtClean="0"/>
              <a:t>:  uso de  la psicología en el ambiente laboral con objetivos de productividad</a:t>
            </a:r>
          </a:p>
          <a:p>
            <a:pPr algn="just">
              <a:buFont typeface="Wingdings" pitchFamily="2" charset="2"/>
              <a:buChar char="q"/>
            </a:pPr>
            <a:r>
              <a:rPr lang="es-ES" sz="2800" dirty="0" smtClean="0"/>
              <a:t> Mayo: factores  sociales y psicológicos que influyen en el trabajo: orgullo de grupo, cordial supervisión, atención especial a necesidades, grupos informales . Concepto de hombre social vs hombre racional</a:t>
            </a:r>
            <a:endParaRPr lang="es-AR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ACTIVIDAD PLANIFICADA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0034" y="2000240"/>
            <a:ext cx="7772400" cy="1509712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" sz="2800" dirty="0" smtClean="0"/>
              <a:t>¿ Qué opinión le merecen los postulados de este grupo de autores?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800" dirty="0" smtClean="0"/>
              <a:t>¿ Considera que es aplicable a su ámbito laboral?</a:t>
            </a:r>
            <a:endParaRPr lang="es-AR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357166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LOS ENFOQUES CUANTITATIVOS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0034" y="1928802"/>
            <a:ext cx="7772400" cy="1509712"/>
          </a:xfrm>
        </p:spPr>
        <p:txBody>
          <a:bodyPr>
            <a:noAutofit/>
          </a:bodyPr>
          <a:lstStyle/>
          <a:p>
            <a:pPr algn="just"/>
            <a:r>
              <a:rPr lang="es-ES" sz="2800" dirty="0" smtClean="0"/>
              <a:t>La investigación de operaciones:  aplicaciones a la industria:</a:t>
            </a:r>
          </a:p>
          <a:p>
            <a:pPr algn="just">
              <a:buFont typeface="Wingdings" pitchFamily="2" charset="2"/>
              <a:buChar char="q"/>
            </a:pPr>
            <a:r>
              <a:rPr lang="es-ES" sz="2800" dirty="0" smtClean="0"/>
              <a:t> Aplicación de modelos matemáticos: análisis costo beneficio, programación lineal, teoría de las colas o filas de espera, simulación, modelos de inventarios</a:t>
            </a:r>
            <a:endParaRPr lang="es-AR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571480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EL ENFOQUE DE SISTEMAS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0034" y="2214554"/>
            <a:ext cx="7772400" cy="150971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s-ES" sz="2400" dirty="0" smtClean="0"/>
              <a:t>LA ORGANIZACIÓN COMO UN TODO</a:t>
            </a:r>
          </a:p>
          <a:p>
            <a:pPr>
              <a:buFont typeface="Wingdings" pitchFamily="2" charset="2"/>
              <a:buChar char="q"/>
            </a:pPr>
            <a:r>
              <a:rPr lang="es-ES" sz="2400" dirty="0" smtClean="0"/>
              <a:t>COMO PARTE DE UN SISTEMA MAYOR</a:t>
            </a:r>
          </a:p>
          <a:p>
            <a:pPr>
              <a:buFont typeface="Wingdings" pitchFamily="2" charset="2"/>
              <a:buChar char="q"/>
            </a:pPr>
            <a:r>
              <a:rPr lang="es-ES" sz="2400" dirty="0" smtClean="0"/>
              <a:t>PARTES INTERRELACIONADAS</a:t>
            </a:r>
          </a:p>
          <a:p>
            <a:pPr>
              <a:buFont typeface="Wingdings" pitchFamily="2" charset="2"/>
              <a:buChar char="q"/>
            </a:pPr>
            <a:r>
              <a:rPr lang="es-ES" sz="2400" dirty="0" smtClean="0"/>
              <a:t>EXISTENCIA DE SUBSISTEMAS</a:t>
            </a:r>
          </a:p>
          <a:p>
            <a:pPr>
              <a:buFont typeface="Wingdings" pitchFamily="2" charset="2"/>
              <a:buChar char="q"/>
            </a:pPr>
            <a:r>
              <a:rPr lang="es-ES" sz="2400" dirty="0" smtClean="0"/>
              <a:t>SINERGIA</a:t>
            </a:r>
          </a:p>
          <a:p>
            <a:pPr>
              <a:buFont typeface="Wingdings" pitchFamily="2" charset="2"/>
              <a:buChar char="q"/>
            </a:pPr>
            <a:r>
              <a:rPr lang="es-ES" sz="2400" dirty="0" smtClean="0"/>
              <a:t>SISTEMA ABIERTO</a:t>
            </a:r>
          </a:p>
          <a:p>
            <a:pPr>
              <a:buFont typeface="Wingdings" pitchFamily="2" charset="2"/>
              <a:buChar char="q"/>
            </a:pPr>
            <a:r>
              <a:rPr lang="es-ES" sz="2400" dirty="0" smtClean="0"/>
              <a:t>LÍMITES DEL SISTEMA</a:t>
            </a:r>
          </a:p>
          <a:p>
            <a:pPr>
              <a:buFont typeface="Wingdings" pitchFamily="2" charset="2"/>
              <a:buChar char="q"/>
            </a:pPr>
            <a:r>
              <a:rPr lang="es-ES" sz="2400" dirty="0" smtClean="0"/>
              <a:t>FLUJO DEL SISTEMA</a:t>
            </a:r>
          </a:p>
          <a:p>
            <a:pPr>
              <a:buFont typeface="Wingdings" pitchFamily="2" charset="2"/>
              <a:buChar char="q"/>
            </a:pPr>
            <a:r>
              <a:rPr lang="es-ES" sz="2400" dirty="0" smtClean="0"/>
              <a:t>RETROALIMENTACIÓN DEL SISTEMA</a:t>
            </a:r>
            <a:endParaRPr lang="es-AR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642918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ACTIVIDAD PLANIFICADA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0034" y="2285992"/>
            <a:ext cx="7772400" cy="1509712"/>
          </a:xfrm>
        </p:spPr>
        <p:txBody>
          <a:bodyPr>
            <a:noAutofit/>
          </a:bodyPr>
          <a:lstStyle/>
          <a:p>
            <a:pPr algn="just"/>
            <a:r>
              <a:rPr lang="es-ES" sz="3200" dirty="0" smtClean="0"/>
              <a:t>Identifique en la UNSE: insumos, procesos de transformación, los productos y el proceso de retroalimentación</a:t>
            </a:r>
            <a:endParaRPr lang="es-A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800" dirty="0" smtClean="0"/>
              <a:t>La universidad</a:t>
            </a:r>
            <a:br>
              <a:rPr lang="es-ES" sz="4800" dirty="0" smtClean="0"/>
            </a:br>
            <a:endParaRPr lang="es-AR" sz="4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/>
              <a:t>¿Organización formal o informal?</a:t>
            </a:r>
            <a:endParaRPr lang="es-AR" sz="3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28596" y="1714488"/>
            <a:ext cx="7772400" cy="1509712"/>
          </a:xfrm>
        </p:spPr>
        <p:txBody>
          <a:bodyPr>
            <a:noAutofit/>
          </a:bodyPr>
          <a:lstStyle/>
          <a:p>
            <a:pPr algn="just"/>
            <a:r>
              <a:rPr lang="es-ES" sz="2400" dirty="0" smtClean="0"/>
              <a:t>INSUMOS: ESTUDIANTES. PROFESORES, NO DOCENTES, EDIFICIOS, RECURSOS FINANCIEROS</a:t>
            </a:r>
          </a:p>
          <a:p>
            <a:pPr algn="just"/>
            <a:r>
              <a:rPr lang="es-ES" sz="2400" dirty="0" smtClean="0"/>
              <a:t>PROCESOS DE TRANSFORMACIÓN; CLASES, LECTURAS, EXPERIMENTOS, TRABAJOS FINALES, EXÁMENES</a:t>
            </a:r>
          </a:p>
          <a:p>
            <a:pPr algn="just"/>
            <a:r>
              <a:rPr lang="es-ES" sz="2400" dirty="0" smtClean="0"/>
              <a:t>PRODUCTOS: EGRESADOS</a:t>
            </a:r>
          </a:p>
          <a:p>
            <a:pPr algn="just"/>
            <a:r>
              <a:rPr lang="es-ES" sz="2400" dirty="0" smtClean="0"/>
              <a:t>RETROALIMENTACIÓN: HABILIDAD DE LOS EGRESADOS PARA OBTENER EMPLEO</a:t>
            </a:r>
            <a:endParaRPr lang="es-AR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714356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LAS CONTINGENCIAS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0034" y="2357430"/>
            <a:ext cx="7731280" cy="185694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s-ES" sz="2800" dirty="0" smtClean="0"/>
              <a:t> La teoría del “todo depende”</a:t>
            </a:r>
          </a:p>
          <a:p>
            <a:pPr>
              <a:buFont typeface="Wingdings" pitchFamily="2" charset="2"/>
              <a:buChar char="q"/>
            </a:pPr>
            <a:r>
              <a:rPr lang="es-ES" sz="2800" dirty="0" smtClean="0"/>
              <a:t> Lo que es solución en una situación no lo es en otra</a:t>
            </a:r>
          </a:p>
          <a:p>
            <a:pPr>
              <a:buFont typeface="Wingdings" pitchFamily="2" charset="2"/>
              <a:buChar char="q"/>
            </a:pPr>
            <a:r>
              <a:rPr lang="es-ES" sz="2800" dirty="0" smtClean="0"/>
              <a:t> No existen las recetas, ni métodos ideales</a:t>
            </a:r>
          </a:p>
          <a:p>
            <a:pPr>
              <a:buFont typeface="Wingdings" pitchFamily="2" charset="2"/>
              <a:buChar char="q"/>
            </a:pPr>
            <a:r>
              <a:rPr lang="es-ES" sz="2800" dirty="0" smtClean="0"/>
              <a:t> Factores ambientales, estratégicos, políticos, situacionales, tecnológicos, de </a:t>
            </a:r>
            <a:r>
              <a:rPr lang="es-ES" sz="2800" dirty="0" err="1" smtClean="0"/>
              <a:t>recursoso</a:t>
            </a:r>
            <a:r>
              <a:rPr lang="es-ES" sz="2800" dirty="0" smtClean="0"/>
              <a:t> humanos, </a:t>
            </a:r>
            <a:r>
              <a:rPr lang="es-ES" sz="2800" dirty="0" err="1" smtClean="0"/>
              <a:t>etc</a:t>
            </a:r>
            <a:r>
              <a:rPr lang="es-ES" sz="2800" dirty="0" smtClean="0"/>
              <a:t>, </a:t>
            </a:r>
            <a:r>
              <a:rPr lang="es-ES" sz="2800" dirty="0" err="1" smtClean="0"/>
              <a:t>etc</a:t>
            </a:r>
            <a:endParaRPr lang="es-AR" sz="2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428604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LA CALIDAD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0034" y="2071678"/>
            <a:ext cx="7772400" cy="1509712"/>
          </a:xfrm>
        </p:spPr>
        <p:txBody>
          <a:bodyPr>
            <a:noAutofit/>
          </a:bodyPr>
          <a:lstStyle/>
          <a:p>
            <a:pPr algn="just"/>
            <a:r>
              <a:rPr lang="es-ES" sz="2000" dirty="0" smtClean="0"/>
              <a:t>Concepto tradicional de calidad: cuan bien cumple un producto o servicio el objetivo que se supone debe cumplir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smtClean="0"/>
              <a:t>Calidad Total: es el proceso continua para asegurar que cada aspecto de la producción incorpore calidad al producto o servicio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smtClean="0"/>
              <a:t>Procesos de medición estadística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smtClean="0"/>
              <a:t>Establecimiento de variables de calidad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smtClean="0"/>
              <a:t>Cadena proveedor-cliente</a:t>
            </a:r>
            <a:endParaRPr lang="es-AR" sz="2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571480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>ACTIVIDAD PLANIFICADA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dirty="0" smtClean="0"/>
              <a:t>¿ </a:t>
            </a:r>
            <a:r>
              <a:rPr lang="es-ES" sz="2800" dirty="0" smtClean="0"/>
              <a:t>Sería posible en su actividad diaria identificar el destino último de su tarea y quiénes podrían ser sus proveedores y quiénes sus clientes?</a:t>
            </a:r>
            <a:endParaRPr lang="es-A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s-ES" sz="3200" dirty="0" smtClean="0"/>
              <a:t>NO EXISTEN PAISES DESARROLLADOS O SUBDESARROLLADOS, SINO ADMINISTRADOS O SUBADMINISTRADOS (Peter </a:t>
            </a:r>
            <a:r>
              <a:rPr lang="es-ES" sz="3200" dirty="0" err="1" smtClean="0"/>
              <a:t>Drucker</a:t>
            </a:r>
            <a:r>
              <a:rPr lang="es-ES" sz="3200" dirty="0" smtClean="0"/>
              <a:t>)</a:t>
            </a:r>
            <a:endParaRPr lang="es-AR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642918"/>
            <a:ext cx="7772400" cy="1362456"/>
          </a:xfrm>
        </p:spPr>
        <p:txBody>
          <a:bodyPr/>
          <a:lstStyle/>
          <a:p>
            <a:r>
              <a:rPr lang="es-ES" sz="4000" dirty="0" smtClean="0"/>
              <a:t>Administración de organizaciones</a:t>
            </a:r>
            <a:endParaRPr lang="es-AR" sz="40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s-ES" dirty="0" smtClean="0"/>
              <a:t> </a:t>
            </a:r>
            <a:r>
              <a:rPr lang="es-ES" sz="9800" dirty="0" smtClean="0"/>
              <a:t>Hacer las cosas a través de las personas</a:t>
            </a:r>
          </a:p>
          <a:p>
            <a:endParaRPr lang="es-ES" sz="9800" dirty="0" smtClean="0"/>
          </a:p>
          <a:p>
            <a:pPr>
              <a:buFont typeface="Arial" pitchFamily="34" charset="0"/>
              <a:buChar char="•"/>
            </a:pPr>
            <a:r>
              <a:rPr lang="es-ES" sz="9800" dirty="0" smtClean="0"/>
              <a:t> Utilizar recursos de manera eficaz y eficiente para le logro de objetivos</a:t>
            </a:r>
          </a:p>
          <a:p>
            <a:endParaRPr lang="es-ES" sz="9800" dirty="0" smtClean="0"/>
          </a:p>
          <a:p>
            <a:pPr>
              <a:buFont typeface="Arial" pitchFamily="34" charset="0"/>
              <a:buChar char="•"/>
            </a:pPr>
            <a:r>
              <a:rPr lang="es-ES" sz="9800" dirty="0" smtClean="0"/>
              <a:t> La administración como proceso</a:t>
            </a:r>
            <a:endParaRPr lang="es-AR" sz="9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571480"/>
            <a:ext cx="7772400" cy="1362456"/>
          </a:xfrm>
        </p:spPr>
        <p:txBody>
          <a:bodyPr/>
          <a:lstStyle/>
          <a:p>
            <a:pPr algn="ctr"/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 smtClean="0"/>
              <a:t>Importancia de las organizaciones</a:t>
            </a:r>
            <a:br>
              <a:rPr lang="es-ES" sz="4400" dirty="0" smtClean="0"/>
            </a:b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28596" y="2071678"/>
            <a:ext cx="7874156" cy="2142698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s-ES" dirty="0" smtClean="0"/>
              <a:t> </a:t>
            </a:r>
            <a:r>
              <a:rPr lang="es-ES" sz="2800" dirty="0" smtClean="0"/>
              <a:t>Permiten el logro de los objetivos</a:t>
            </a:r>
          </a:p>
          <a:p>
            <a:pPr>
              <a:buFont typeface="Arial" pitchFamily="34" charset="0"/>
              <a:buChar char="•"/>
            </a:pPr>
            <a:endParaRPr lang="es-ES" sz="2800" dirty="0" smtClean="0"/>
          </a:p>
          <a:p>
            <a:pPr>
              <a:buFont typeface="Arial" pitchFamily="34" charset="0"/>
              <a:buChar char="•"/>
            </a:pPr>
            <a:r>
              <a:rPr lang="es-ES" sz="2800" dirty="0" smtClean="0"/>
              <a:t>Son fuente de conocimientos</a:t>
            </a:r>
          </a:p>
          <a:p>
            <a:pPr>
              <a:buFont typeface="Arial" pitchFamily="34" charset="0"/>
              <a:buChar char="•"/>
            </a:pPr>
            <a:endParaRPr lang="es-ES" sz="2800" dirty="0" smtClean="0"/>
          </a:p>
          <a:p>
            <a:pPr>
              <a:buFont typeface="Arial" pitchFamily="34" charset="0"/>
              <a:buChar char="•"/>
            </a:pPr>
            <a:r>
              <a:rPr lang="es-ES" sz="2800" dirty="0" smtClean="0"/>
              <a:t>Ofrecen oportunidades de desarrollo a su personal</a:t>
            </a:r>
            <a:endParaRPr lang="es-A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400" dirty="0" smtClean="0"/>
              <a:t>Entendiendo el trabajo de los administradores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s-ES" dirty="0" smtClean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</a:t>
            </a:r>
            <a:r>
              <a:rPr lang="es-ES" sz="9600" dirty="0" smtClean="0"/>
              <a:t>Trabajan con personas y por medio de ellas</a:t>
            </a:r>
          </a:p>
          <a:p>
            <a:pPr>
              <a:buFont typeface="Arial" pitchFamily="34" charset="0"/>
              <a:buChar char="•"/>
            </a:pPr>
            <a:r>
              <a:rPr lang="es-ES" sz="9600" dirty="0" smtClean="0"/>
              <a:t> Actúan como canales de comunicación</a:t>
            </a:r>
          </a:p>
          <a:p>
            <a:pPr>
              <a:buFont typeface="Arial" pitchFamily="34" charset="0"/>
              <a:buChar char="•"/>
            </a:pPr>
            <a:r>
              <a:rPr lang="es-ES" sz="9600" dirty="0" smtClean="0"/>
              <a:t> Son responsables por su trabajo y por el de los subordinados</a:t>
            </a:r>
          </a:p>
          <a:p>
            <a:pPr>
              <a:buFont typeface="Arial" pitchFamily="34" charset="0"/>
              <a:buChar char="•"/>
            </a:pPr>
            <a:r>
              <a:rPr lang="es-ES" sz="9600" dirty="0" smtClean="0"/>
              <a:t> Deben equilibras objetivos enfrentados y establecer prioridades</a:t>
            </a:r>
          </a:p>
          <a:p>
            <a:pPr>
              <a:buFont typeface="Arial" pitchFamily="34" charset="0"/>
              <a:buChar char="•"/>
            </a:pPr>
            <a:r>
              <a:rPr lang="es-ES" sz="9600" dirty="0" smtClean="0"/>
              <a:t> Deben tener capacidades analíticas y conceptuales</a:t>
            </a:r>
          </a:p>
          <a:p>
            <a:pPr>
              <a:buFont typeface="Arial" pitchFamily="34" charset="0"/>
              <a:buChar char="•"/>
            </a:pPr>
            <a:r>
              <a:rPr lang="es-ES" sz="9600" dirty="0" smtClean="0"/>
              <a:t>Deben estar capacitados para mediar</a:t>
            </a:r>
          </a:p>
          <a:p>
            <a:pPr>
              <a:buFont typeface="Arial" pitchFamily="34" charset="0"/>
              <a:buChar char="•"/>
            </a:pPr>
            <a:r>
              <a:rPr lang="es-ES" sz="9600" dirty="0" smtClean="0"/>
              <a:t>Toman decisiones arriesgadas</a:t>
            </a:r>
          </a:p>
          <a:p>
            <a:pPr>
              <a:buFont typeface="Arial" pitchFamily="34" charset="0"/>
              <a:buChar char="•"/>
            </a:pPr>
            <a:r>
              <a:rPr lang="es-ES" sz="9600" dirty="0" smtClean="0"/>
              <a:t> Son símbolos</a:t>
            </a:r>
            <a:endParaRPr lang="es-AR" sz="9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400" dirty="0" smtClean="0"/>
              <a:t>ACTIVIDAD PLANIFICADA</a:t>
            </a:r>
            <a:endParaRPr lang="es-AR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s-ES" sz="2400" dirty="0" smtClean="0"/>
              <a:t>A partir de lo visto hasta el momento, ejemplifiquen  los distintos instrumentos que en la universidad formalizan las actividades, en los sectores en que </a:t>
            </a:r>
            <a:r>
              <a:rPr lang="es-ES" sz="2400" dirty="0" err="1" smtClean="0"/>
              <a:t>uds</a:t>
            </a:r>
            <a:r>
              <a:rPr lang="es-ES" sz="2400" dirty="0" smtClean="0"/>
              <a:t> trabajan</a:t>
            </a:r>
          </a:p>
          <a:p>
            <a:r>
              <a:rPr lang="es-ES" sz="2400" dirty="0" smtClean="0"/>
              <a:t>Ejemplifique los elementos comunes para el caso de la UNSE</a:t>
            </a:r>
          </a:p>
          <a:p>
            <a:r>
              <a:rPr lang="es-ES" sz="2400" dirty="0" smtClean="0"/>
              <a:t>Aplique a algún funcionario dela UNSE, los roles o papeles</a:t>
            </a:r>
          </a:p>
          <a:p>
            <a:r>
              <a:rPr lang="es-ES" sz="2400" dirty="0" smtClean="0"/>
              <a:t>anteriormente descriptos</a:t>
            </a:r>
            <a:endParaRPr lang="es-A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es-ES" sz="4800" dirty="0" smtClean="0"/>
              <a:t>EFICACIA Y EFICIENCIA ORGANIZACIONAL</a:t>
            </a:r>
            <a:endParaRPr lang="es-AR" sz="4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s-ES" dirty="0" smtClean="0"/>
              <a:t> </a:t>
            </a:r>
            <a:r>
              <a:rPr lang="es-ES" sz="12800" dirty="0" smtClean="0"/>
              <a:t>Aspectos que permiten medir el desempeño de una organización</a:t>
            </a:r>
          </a:p>
          <a:p>
            <a:pPr>
              <a:buFont typeface="Arial" pitchFamily="34" charset="0"/>
              <a:buChar char="•"/>
            </a:pPr>
            <a:r>
              <a:rPr lang="es-ES" sz="12800" dirty="0" smtClean="0"/>
              <a:t> Eficacia tiene que ver con logro de objetivos</a:t>
            </a:r>
          </a:p>
          <a:p>
            <a:pPr>
              <a:buFont typeface="Arial" pitchFamily="34" charset="0"/>
              <a:buChar char="•"/>
            </a:pPr>
            <a:r>
              <a:rPr lang="es-ES" sz="12800" dirty="0" smtClean="0"/>
              <a:t> Eficiencia tiene que ver con costos asociados al logro de esos objetivos</a:t>
            </a:r>
            <a:endParaRPr lang="es-AR" sz="1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</TotalTime>
  <Words>1034</Words>
  <Application>Microsoft Office PowerPoint</Application>
  <PresentationFormat>Presentación en pantalla (4:3)</PresentationFormat>
  <Paragraphs>159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4" baseType="lpstr">
      <vt:lpstr>Flujo</vt:lpstr>
      <vt:lpstr>SOCIEDAD ORGANIZACIONAL</vt:lpstr>
      <vt:lpstr>ELEMENTOS COMUNES </vt:lpstr>
      <vt:lpstr>La universidad </vt:lpstr>
      <vt:lpstr>Diapositiva 4</vt:lpstr>
      <vt:lpstr>Administración de organizaciones</vt:lpstr>
      <vt:lpstr>  Importancia de las organizaciones </vt:lpstr>
      <vt:lpstr>Entendiendo el trabajo de los administradores</vt:lpstr>
      <vt:lpstr>ACTIVIDAD PLANIFICADA</vt:lpstr>
      <vt:lpstr>EFICACIA Y EFICIENCIA ORGANIZACIONAL</vt:lpstr>
      <vt:lpstr>ACTIVIDAD PLANIFICADA</vt:lpstr>
      <vt:lpstr>CLASIFICACIÓN DE ADMINISTRADORES</vt:lpstr>
      <vt:lpstr>LAS PRINCIPALES FUNCIONES DE LOS ADMINISTRADORES</vt:lpstr>
      <vt:lpstr>Principales habilidades administrativas</vt:lpstr>
      <vt:lpstr>LA ADMINISTRACIÓN A LO LARGO DEL TIEMPO </vt:lpstr>
      <vt:lpstr>LOS CLÁSICOS</vt:lpstr>
      <vt:lpstr>PRINCIPIOS</vt:lpstr>
      <vt:lpstr>OTROS APORTES</vt:lpstr>
      <vt:lpstr>ACTIVIDAD PLANIFICADA</vt:lpstr>
      <vt:lpstr>OTROS CLÁSICOS</vt:lpstr>
      <vt:lpstr>LOS PRINCIPIOS DE FAYOL</vt:lpstr>
      <vt:lpstr>   ACTIVIDADES PLANIFICADAS</vt:lpstr>
      <vt:lpstr>LA TRANSICIÓN: HACIA COMPORTAMIENTOS MÁS HUMANOS</vt:lpstr>
      <vt:lpstr>OLIVER SHELDON </vt:lpstr>
      <vt:lpstr>CHESTER BARNARD </vt:lpstr>
      <vt:lpstr>LAS CIENCIAS DEL COMPORTAMIENTO</vt:lpstr>
      <vt:lpstr>ACTIVIDAD PLANIFICADA</vt:lpstr>
      <vt:lpstr>LOS ENFOQUES CUANTITATIVOS</vt:lpstr>
      <vt:lpstr>EL ENFOQUE DE SISTEMAS</vt:lpstr>
      <vt:lpstr>ACTIVIDAD PLANIFICADA</vt:lpstr>
      <vt:lpstr>Diapositiva 30</vt:lpstr>
      <vt:lpstr>LAS CONTINGENCIAS</vt:lpstr>
      <vt:lpstr>LA CALIDAD</vt:lpstr>
      <vt:lpstr>ACTIVIDAD PLANIFICADA</vt:lpstr>
    </vt:vector>
  </TitlesOfParts>
  <Company>Particular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48</cp:revision>
  <dcterms:created xsi:type="dcterms:W3CDTF">2012-09-12T14:02:07Z</dcterms:created>
  <dcterms:modified xsi:type="dcterms:W3CDTF">2012-09-13T14:07:11Z</dcterms:modified>
</cp:coreProperties>
</file>