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0" r:id="rId4"/>
    <p:sldId id="259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FBA8-70D2-41CB-94B4-DAC2C6E3C594}" type="datetimeFigureOut">
              <a:rPr lang="es-AR" smtClean="0"/>
              <a:t>6/9/2016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733D-13F9-42CB-B72F-AEE26E2D2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313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FBA8-70D2-41CB-94B4-DAC2C6E3C594}" type="datetimeFigureOut">
              <a:rPr lang="es-AR" smtClean="0"/>
              <a:t>6/9/2016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733D-13F9-42CB-B72F-AEE26E2D2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132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FBA8-70D2-41CB-94B4-DAC2C6E3C594}" type="datetimeFigureOut">
              <a:rPr lang="es-AR" smtClean="0"/>
              <a:t>6/9/2016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733D-13F9-42CB-B72F-AEE26E2D2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194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FBA8-70D2-41CB-94B4-DAC2C6E3C594}" type="datetimeFigureOut">
              <a:rPr lang="es-AR" smtClean="0"/>
              <a:t>6/9/2016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733D-13F9-42CB-B72F-AEE26E2D2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912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FBA8-70D2-41CB-94B4-DAC2C6E3C594}" type="datetimeFigureOut">
              <a:rPr lang="es-AR" smtClean="0"/>
              <a:t>6/9/2016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733D-13F9-42CB-B72F-AEE26E2D2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928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FBA8-70D2-41CB-94B4-DAC2C6E3C594}" type="datetimeFigureOut">
              <a:rPr lang="es-AR" smtClean="0"/>
              <a:t>6/9/2016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733D-13F9-42CB-B72F-AEE26E2D2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764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FBA8-70D2-41CB-94B4-DAC2C6E3C594}" type="datetimeFigureOut">
              <a:rPr lang="es-AR" smtClean="0"/>
              <a:t>6/9/2016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733D-13F9-42CB-B72F-AEE26E2D2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430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FBA8-70D2-41CB-94B4-DAC2C6E3C594}" type="datetimeFigureOut">
              <a:rPr lang="es-AR" smtClean="0"/>
              <a:t>6/9/2016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733D-13F9-42CB-B72F-AEE26E2D2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607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FBA8-70D2-41CB-94B4-DAC2C6E3C594}" type="datetimeFigureOut">
              <a:rPr lang="es-AR" smtClean="0"/>
              <a:t>6/9/2016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733D-13F9-42CB-B72F-AEE26E2D2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666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FBA8-70D2-41CB-94B4-DAC2C6E3C594}" type="datetimeFigureOut">
              <a:rPr lang="es-AR" smtClean="0"/>
              <a:t>6/9/2016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733D-13F9-42CB-B72F-AEE26E2D2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08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FBA8-70D2-41CB-94B4-DAC2C6E3C594}" type="datetimeFigureOut">
              <a:rPr lang="es-AR" smtClean="0"/>
              <a:t>6/9/2016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733D-13F9-42CB-B72F-AEE26E2D2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16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AFBA8-70D2-41CB-94B4-DAC2C6E3C594}" type="datetimeFigureOut">
              <a:rPr lang="es-AR" smtClean="0"/>
              <a:t>6/9/2016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C733D-13F9-42CB-B72F-AEE26E2D2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695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3759" y="322950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i="1" dirty="0" smtClean="0"/>
              <a:t/>
            </a:r>
            <a:br>
              <a:rPr lang="es-AR" b="1" i="1" dirty="0" smtClean="0"/>
            </a:br>
            <a:r>
              <a:rPr lang="es-AR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Ciclo </a:t>
            </a:r>
            <a:r>
              <a:rPr lang="es-AR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 Formación Pedagógica</a:t>
            </a:r>
            <a:r>
              <a:rPr lang="es-A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s-A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s-AR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para profesionales y técnicos sin título docente</a:t>
            </a:r>
            <a:r>
              <a:rPr lang="es-A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s-A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s-AR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s-AR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s-A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Taller </a:t>
            </a:r>
            <a:r>
              <a:rPr lang="es-AR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de Alfabetización Académica  </a:t>
            </a:r>
            <a:r>
              <a:rPr lang="es-AR" dirty="0" smtClean="0"/>
              <a:t>-</a:t>
            </a:r>
            <a:br>
              <a:rPr lang="es-AR" dirty="0" smtClean="0"/>
            </a:br>
            <a:r>
              <a:rPr lang="es-AR" dirty="0" smtClean="0"/>
              <a:t> </a:t>
            </a:r>
            <a:r>
              <a:rPr lang="es-AR" sz="3100" b="1" dirty="0" smtClean="0"/>
              <a:t>2016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sz="3600" dirty="0" smtClean="0"/>
              <a:t>Docentes</a:t>
            </a:r>
            <a:r>
              <a:rPr lang="es-AR" sz="3600" dirty="0"/>
              <a:t>: </a:t>
            </a:r>
            <a:r>
              <a:rPr lang="es-AR" sz="3600" dirty="0" smtClean="0"/>
              <a:t>Lic</a:t>
            </a:r>
            <a:r>
              <a:rPr lang="es-AR" sz="3600" dirty="0"/>
              <a:t>. </a:t>
            </a:r>
            <a:r>
              <a:rPr lang="es-AR" sz="3600" dirty="0" smtClean="0"/>
              <a:t>Eve Luz Luna – Dr. José </a:t>
            </a:r>
            <a:r>
              <a:rPr lang="es-AR" sz="3600" dirty="0" err="1" smtClean="0"/>
              <a:t>Vezzosi</a:t>
            </a:r>
            <a:r>
              <a:rPr lang="es-AR" sz="3600" dirty="0"/>
              <a:t/>
            </a:r>
            <a:br>
              <a:rPr lang="es-AR" sz="3600" dirty="0"/>
            </a:br>
            <a:endParaRPr lang="es-AR" sz="3600" dirty="0"/>
          </a:p>
        </p:txBody>
      </p:sp>
      <p:pic>
        <p:nvPicPr>
          <p:cNvPr id="4" name="Marcador de contenido 3" descr="http://fhu.unse.edu.ar/img_institucional/logo_fhu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59" y="639254"/>
            <a:ext cx="3639283" cy="1197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066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6" y="219606"/>
            <a:ext cx="10335768" cy="636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26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785" y="1024010"/>
            <a:ext cx="10515600" cy="504268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s-ES" altLang="es-AR" dirty="0"/>
              <a:t>La escritura </a:t>
            </a:r>
          </a:p>
          <a:p>
            <a:pPr marL="381000" indent="-381000" algn="just">
              <a:lnSpc>
                <a:spcPct val="80000"/>
              </a:lnSpc>
              <a:buFontTx/>
              <a:buAutoNum type="arabicPeriod"/>
            </a:pPr>
            <a:r>
              <a:rPr lang="es-ES" altLang="es-AR" dirty="0"/>
              <a:t>Es un proceso que conduce a la integración de la información, en el mismo nivel y entre distintos niveles.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s-ES" altLang="es-AR" dirty="0"/>
              <a:t>2- Tiene carácter flexible, recursivo e interactivo.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s-ES" altLang="es-AR" sz="2000" dirty="0"/>
              <a:t>               Modelo teórico de escritura propuesto por J. </a:t>
            </a:r>
            <a:r>
              <a:rPr lang="es-ES" altLang="es-AR" sz="2000" dirty="0" err="1"/>
              <a:t>Haydes</a:t>
            </a:r>
            <a:r>
              <a:rPr lang="es-ES" altLang="es-AR" sz="2000" dirty="0"/>
              <a:t> y L. </a:t>
            </a:r>
            <a:r>
              <a:rPr lang="es-ES" altLang="es-AR" sz="2000" dirty="0" err="1"/>
              <a:t>Flower</a:t>
            </a:r>
            <a:r>
              <a:rPr lang="es-ES" altLang="es-AR" sz="2000" dirty="0"/>
              <a:t> (1981)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ES" altLang="es-AR" sz="2000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ES" altLang="es-AR" dirty="0"/>
              <a:t>3- Supone procesos y actividades cognitivas, que a su vez implican varios subprocesos , organizados en un sistema jerárquico, en cuyo nivel más alto se sitúa el control del proceso global.</a:t>
            </a:r>
          </a:p>
          <a:p>
            <a:pPr marL="0" indent="0" algn="r">
              <a:buNone/>
            </a:pPr>
            <a:r>
              <a:rPr lang="es-AR" sz="1100" dirty="0"/>
              <a:t>Marín, M. (2006): “Teoría de la </a:t>
            </a:r>
            <a:r>
              <a:rPr lang="es-AR" sz="1100" dirty="0" smtClean="0"/>
              <a:t>escritura </a:t>
            </a:r>
            <a:r>
              <a:rPr lang="es-AR" sz="1100" dirty="0"/>
              <a:t>como proceso” en </a:t>
            </a:r>
            <a:r>
              <a:rPr lang="es-AR" sz="1100" i="1" dirty="0"/>
              <a:t>Lingüística y Enseñanza de la Lengua</a:t>
            </a:r>
            <a:r>
              <a:rPr lang="es-AR" sz="1100" dirty="0"/>
              <a:t>. Grupo   Editor </a:t>
            </a:r>
            <a:r>
              <a:rPr lang="es-AR" sz="1100" dirty="0" err="1"/>
              <a:t>Aique</a:t>
            </a:r>
            <a:r>
              <a:rPr lang="es-AR" sz="1100" dirty="0"/>
              <a:t>. Buenos Aires. </a:t>
            </a:r>
          </a:p>
          <a:p>
            <a:pPr marL="0" indent="0" algn="r">
              <a:buNone/>
            </a:pPr>
            <a:endParaRPr lang="es-AR" sz="1100" dirty="0" smtClean="0"/>
          </a:p>
        </p:txBody>
      </p:sp>
      <p:grpSp>
        <p:nvGrpSpPr>
          <p:cNvPr id="4" name="Grupo 3"/>
          <p:cNvGrpSpPr/>
          <p:nvPr/>
        </p:nvGrpSpPr>
        <p:grpSpPr>
          <a:xfrm>
            <a:off x="3104220" y="3199679"/>
            <a:ext cx="4629150" cy="1161536"/>
            <a:chOff x="47625" y="-23813"/>
            <a:chExt cx="4629150" cy="1266825"/>
          </a:xfrm>
        </p:grpSpPr>
        <p:sp>
          <p:nvSpPr>
            <p:cNvPr id="5" name="Cuadro de texto 7"/>
            <p:cNvSpPr txBox="1"/>
            <p:nvPr/>
          </p:nvSpPr>
          <p:spPr>
            <a:xfrm>
              <a:off x="47625" y="-23813"/>
              <a:ext cx="4629150" cy="1266825"/>
            </a:xfrm>
            <a:prstGeom prst="rect">
              <a:avLst/>
            </a:prstGeom>
            <a:solidFill>
              <a:schemeClr val="lt1"/>
            </a:solidFill>
            <a:ln w="28575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AR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PLANIFICACIÓN</a:t>
              </a:r>
            </a:p>
          </p:txBody>
        </p:sp>
        <p:sp>
          <p:nvSpPr>
            <p:cNvPr id="6" name="Cuadro de texto 8"/>
            <p:cNvSpPr txBox="1"/>
            <p:nvPr/>
          </p:nvSpPr>
          <p:spPr>
            <a:xfrm>
              <a:off x="1104900" y="114300"/>
              <a:ext cx="3400425" cy="990600"/>
            </a:xfrm>
            <a:prstGeom prst="rect">
              <a:avLst/>
            </a:prstGeom>
            <a:solidFill>
              <a:schemeClr val="lt1"/>
            </a:solidFill>
            <a:ln w="28575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AR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TEXTUALIZACIÓN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AR" sz="1100" b="1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     O</a:t>
              </a:r>
              <a:endParaRPr lang="es-AR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AR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ESCRITURA</a:t>
              </a:r>
            </a:p>
          </p:txBody>
        </p:sp>
        <p:sp>
          <p:nvSpPr>
            <p:cNvPr id="7" name="Cuadro de texto 11"/>
            <p:cNvSpPr txBox="1"/>
            <p:nvPr/>
          </p:nvSpPr>
          <p:spPr>
            <a:xfrm>
              <a:off x="2419865" y="195261"/>
              <a:ext cx="2009775" cy="828675"/>
            </a:xfrm>
            <a:prstGeom prst="rect">
              <a:avLst/>
            </a:prstGeom>
            <a:solidFill>
              <a:sysClr val="window" lastClr="FFFFFF"/>
            </a:solidFill>
            <a:ln w="28575">
              <a:solidFill>
                <a:srgbClr val="C00000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AR" sz="11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REVISIÓN  O</a:t>
              </a:r>
              <a:endParaRPr lang="es-A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AR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REESCRITURA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2147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2809102" y="323995"/>
            <a:ext cx="7101017" cy="4692848"/>
            <a:chOff x="2825578" y="1246632"/>
            <a:chExt cx="7101017" cy="436473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578" y="1246632"/>
              <a:ext cx="6104238" cy="4364736"/>
            </a:xfrm>
            <a:prstGeom prst="rect">
              <a:avLst/>
            </a:prstGeom>
          </p:spPr>
        </p:pic>
        <p:sp>
          <p:nvSpPr>
            <p:cNvPr id="5" name="CuadroTexto 4"/>
            <p:cNvSpPr txBox="1"/>
            <p:nvPr/>
          </p:nvSpPr>
          <p:spPr>
            <a:xfrm>
              <a:off x="8715632" y="2414884"/>
              <a:ext cx="1210963" cy="6001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AR" sz="1100" dirty="0" smtClean="0"/>
                <a:t>Planificación</a:t>
              </a:r>
            </a:p>
            <a:p>
              <a:r>
                <a:rPr lang="es-AR" sz="1100" dirty="0" smtClean="0"/>
                <a:t>Traducción </a:t>
              </a:r>
            </a:p>
            <a:p>
              <a:r>
                <a:rPr lang="es-AR" sz="1100" dirty="0" smtClean="0"/>
                <a:t>Revisión </a:t>
              </a:r>
              <a:endParaRPr lang="es-AR" sz="1100" dirty="0"/>
            </a:p>
          </p:txBody>
        </p:sp>
        <p:cxnSp>
          <p:nvCxnSpPr>
            <p:cNvPr id="7" name="Conector recto de flecha 6"/>
            <p:cNvCxnSpPr/>
            <p:nvPr/>
          </p:nvCxnSpPr>
          <p:spPr>
            <a:xfrm flipH="1">
              <a:off x="8180173" y="2545492"/>
              <a:ext cx="5354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/>
            <p:cNvCxnSpPr/>
            <p:nvPr/>
          </p:nvCxnSpPr>
          <p:spPr>
            <a:xfrm>
              <a:off x="7982464" y="3015048"/>
              <a:ext cx="8238" cy="5107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uadroTexto 9"/>
            <p:cNvSpPr txBox="1"/>
            <p:nvPr/>
          </p:nvSpPr>
          <p:spPr>
            <a:xfrm>
              <a:off x="7957750" y="3422543"/>
              <a:ext cx="112858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100" dirty="0" err="1" smtClean="0"/>
                <a:t>Grafofónicas</a:t>
              </a:r>
              <a:endParaRPr lang="es-AR" sz="1100" dirty="0" smtClean="0"/>
            </a:p>
            <a:p>
              <a:r>
                <a:rPr lang="es-AR" sz="1100" dirty="0" smtClean="0"/>
                <a:t>Léxicas-morfosintácticas</a:t>
              </a:r>
            </a:p>
            <a:p>
              <a:r>
                <a:rPr lang="es-AR" sz="1100" dirty="0" smtClean="0"/>
                <a:t>Semánticas </a:t>
              </a:r>
            </a:p>
            <a:p>
              <a:r>
                <a:rPr lang="es-AR" sz="1100" dirty="0" smtClean="0"/>
                <a:t>Pragmáticas </a:t>
              </a:r>
              <a:endParaRPr lang="es-AR" sz="1100" dirty="0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4316627" y="5789836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000" dirty="0" smtClean="0"/>
              <a:t>Marín, M. (2006): “Teoría de la lectura como proceso” en </a:t>
            </a:r>
            <a:r>
              <a:rPr lang="es-AR" sz="1000" i="1" dirty="0" smtClean="0"/>
              <a:t>Lingüística y Enseñanza de la Lengua</a:t>
            </a:r>
            <a:r>
              <a:rPr lang="es-AR" sz="1000" dirty="0" smtClean="0"/>
              <a:t>. Grupo   Editor </a:t>
            </a:r>
            <a:r>
              <a:rPr lang="es-AR" sz="1000" dirty="0" err="1" smtClean="0"/>
              <a:t>Aique</a:t>
            </a:r>
            <a:r>
              <a:rPr lang="es-AR" sz="1000" dirty="0" smtClean="0"/>
              <a:t>. Buenos Aires. </a:t>
            </a:r>
            <a:endParaRPr lang="es-AR" sz="1000" dirty="0"/>
          </a:p>
        </p:txBody>
      </p:sp>
    </p:spTree>
    <p:extLst>
      <p:ext uri="{BB962C8B-B14F-4D97-AF65-F5344CB8AC3E}">
        <p14:creationId xmlns:p14="http://schemas.microsoft.com/office/powerpoint/2010/main" val="3214179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dirty="0" smtClean="0"/>
              <a:t>Cada enunciado es, por supuesto individual, pero cada esfera del uso de la lengua elabora sus tipos relativamente estables de enunciados a los que denominamos </a:t>
            </a:r>
            <a:r>
              <a:rPr lang="es-AR" sz="2800" i="1" dirty="0" smtClean="0"/>
              <a:t>géneros discursivos </a:t>
            </a:r>
            <a:r>
              <a:rPr lang="es-AR" sz="2800" dirty="0" smtClean="0"/>
              <a:t>(Bajtín: 1998, 248). </a:t>
            </a:r>
            <a:endParaRPr lang="es-AR" dirty="0"/>
          </a:p>
        </p:txBody>
      </p:sp>
      <p:pic>
        <p:nvPicPr>
          <p:cNvPr id="2050" name="Picture 2" descr="Resultado de imagen para géneros discursivos tip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8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/>
              <a:t/>
            </a:r>
            <a:br>
              <a:rPr lang="es-AR" sz="2800" dirty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/>
              <a:t/>
            </a:r>
            <a:br>
              <a:rPr lang="es-AR" sz="2800" dirty="0"/>
            </a:br>
            <a:r>
              <a:rPr lang="es-AR" sz="2800" b="1" dirty="0" smtClean="0"/>
              <a:t>Características:</a:t>
            </a: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 smtClean="0"/>
              <a:t>                        - Contenido temático</a:t>
            </a:r>
            <a:br>
              <a:rPr lang="es-AR" sz="2800" dirty="0" smtClean="0"/>
            </a:br>
            <a:r>
              <a:rPr lang="es-AR" sz="2800" dirty="0" smtClean="0"/>
              <a:t>                        - Estilo</a:t>
            </a:r>
            <a:br>
              <a:rPr lang="es-AR" sz="2800" dirty="0" smtClean="0"/>
            </a:br>
            <a:r>
              <a:rPr lang="es-AR" sz="2800" dirty="0" smtClean="0"/>
              <a:t>                        -Composición </a:t>
            </a:r>
            <a:r>
              <a:rPr lang="es-AR" sz="2800" dirty="0"/>
              <a:t/>
            </a:r>
            <a:br>
              <a:rPr lang="es-AR" sz="2800" dirty="0"/>
            </a:br>
            <a:r>
              <a:rPr lang="es-AR" sz="3600" dirty="0" smtClean="0"/>
              <a:t/>
            </a:r>
            <a:br>
              <a:rPr lang="es-AR" sz="3600" dirty="0" smtClean="0"/>
            </a:br>
            <a:r>
              <a:rPr lang="es-AR" sz="2800" b="1" dirty="0"/>
              <a:t>Géneros discursivos y tipos </a:t>
            </a:r>
            <a:r>
              <a:rPr lang="es-AR" sz="2800" b="1" dirty="0" smtClean="0"/>
              <a:t>textuales. Ejemplos:</a:t>
            </a:r>
            <a:endParaRPr lang="es-AR" sz="2800" b="1" dirty="0"/>
          </a:p>
        </p:txBody>
      </p:sp>
      <p:pic>
        <p:nvPicPr>
          <p:cNvPr id="4" name="Picture 2" descr="Resultado de imagen para géneros discursivos tip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543" y="3221938"/>
            <a:ext cx="6664703" cy="342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4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0217" y="6676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AR" b="1" dirty="0" smtClean="0"/>
              <a:t>Enunciación  </a:t>
            </a:r>
            <a:r>
              <a:rPr lang="es-AR" dirty="0" smtClean="0"/>
              <a:t>                         </a:t>
            </a:r>
            <a:r>
              <a:rPr lang="es-AR" sz="2800" dirty="0" smtClean="0"/>
              <a:t>(</a:t>
            </a:r>
            <a:r>
              <a:rPr lang="es-AR" sz="2800" dirty="0" err="1" smtClean="0"/>
              <a:t>Filinich</a:t>
            </a:r>
            <a:r>
              <a:rPr lang="es-AR" sz="2800" dirty="0" smtClean="0"/>
              <a:t>: 2001)</a:t>
            </a:r>
            <a:br>
              <a:rPr lang="es-AR" sz="28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La situación enunciativa </a:t>
            </a:r>
            <a:endParaRPr lang="es-AR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58513" y="2667126"/>
            <a:ext cx="4158050" cy="289053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s-AR" sz="4200" dirty="0"/>
              <a:t>Enunciación</a:t>
            </a:r>
          </a:p>
          <a:p>
            <a:pPr>
              <a:buFontTx/>
              <a:buChar char="-"/>
            </a:pPr>
            <a:r>
              <a:rPr lang="es-AR" sz="2400" dirty="0" smtClean="0"/>
              <a:t>Contenido temático</a:t>
            </a:r>
          </a:p>
          <a:p>
            <a:pPr>
              <a:buFontTx/>
              <a:buChar char="-"/>
            </a:pPr>
            <a:r>
              <a:rPr lang="es-AR" sz="2400" dirty="0" smtClean="0"/>
              <a:t>Propósito </a:t>
            </a:r>
          </a:p>
          <a:p>
            <a:pPr>
              <a:buFontTx/>
              <a:buChar char="-"/>
            </a:pPr>
            <a:r>
              <a:rPr lang="es-AR" sz="2400" dirty="0" smtClean="0"/>
              <a:t>Estilo verbal (elecciones léxicas, sintácticas, morfológicas; registro, entre otras)</a:t>
            </a:r>
          </a:p>
          <a:p>
            <a:pPr>
              <a:buFontTx/>
              <a:buChar char="-"/>
            </a:pPr>
            <a:r>
              <a:rPr lang="es-AR" sz="2400" dirty="0" smtClean="0"/>
              <a:t>Composición </a:t>
            </a:r>
          </a:p>
          <a:p>
            <a:pPr marL="0" indent="0">
              <a:buNone/>
            </a:pPr>
            <a:r>
              <a:rPr lang="es-AR" sz="2400" dirty="0" smtClean="0"/>
              <a:t> </a:t>
            </a:r>
            <a:endParaRPr lang="es-AR" sz="24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700217" y="2763946"/>
            <a:ext cx="2687595" cy="123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 smtClean="0"/>
              <a:t>Enunciador</a:t>
            </a:r>
            <a:endParaRPr lang="es-AR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8630166" y="2761564"/>
            <a:ext cx="2687595" cy="123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 smtClean="0"/>
              <a:t>Enunciatario</a:t>
            </a:r>
            <a:endParaRPr lang="es-AR" dirty="0"/>
          </a:p>
        </p:txBody>
      </p:sp>
      <p:sp>
        <p:nvSpPr>
          <p:cNvPr id="6" name="Flecha derecha 5"/>
          <p:cNvSpPr/>
          <p:nvPr/>
        </p:nvSpPr>
        <p:spPr>
          <a:xfrm>
            <a:off x="2689655" y="2918576"/>
            <a:ext cx="939114" cy="222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lecha derecha 6"/>
          <p:cNvSpPr/>
          <p:nvPr/>
        </p:nvSpPr>
        <p:spPr>
          <a:xfrm rot="10800000">
            <a:off x="7453185" y="2870885"/>
            <a:ext cx="939114" cy="222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errar llave 7"/>
          <p:cNvSpPr/>
          <p:nvPr/>
        </p:nvSpPr>
        <p:spPr>
          <a:xfrm rot="5400000">
            <a:off x="5391665" y="3241592"/>
            <a:ext cx="329511" cy="39953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/>
          <p:cNvSpPr txBox="1"/>
          <p:nvPr/>
        </p:nvSpPr>
        <p:spPr>
          <a:xfrm>
            <a:off x="2347784" y="5404023"/>
            <a:ext cx="8130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               Pistas o indicios textuales + Pistas o indicios </a:t>
            </a:r>
            <a:r>
              <a:rPr lang="es-AR" dirty="0" err="1" smtClean="0"/>
              <a:t>paratextuales</a:t>
            </a:r>
            <a:r>
              <a:rPr lang="es-AR" dirty="0" smtClean="0"/>
              <a:t> </a:t>
            </a:r>
            <a:r>
              <a:rPr lang="es-AR" b="1" dirty="0" smtClean="0">
                <a:solidFill>
                  <a:srgbClr val="FF0000"/>
                </a:solidFill>
              </a:rPr>
              <a:t>(PARATEXTO)</a:t>
            </a:r>
            <a:endParaRPr lang="es-A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9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s-A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Problemas frecuentes en la producción de textos académicos:</a:t>
            </a:r>
            <a:endParaRPr lang="es-AR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3600" dirty="0" smtClean="0"/>
              <a:t>Inadecuación léxica.</a:t>
            </a:r>
          </a:p>
          <a:p>
            <a:r>
              <a:rPr lang="es-AR" sz="3600" dirty="0" smtClean="0"/>
              <a:t>Inadecuación en registro.</a:t>
            </a:r>
          </a:p>
          <a:p>
            <a:r>
              <a:rPr lang="es-AR" sz="3600" dirty="0" smtClean="0"/>
              <a:t>Problemas de remisión a las fuentes.</a:t>
            </a:r>
          </a:p>
          <a:p>
            <a:r>
              <a:rPr lang="es-AR" sz="3600" dirty="0" smtClean="0"/>
              <a:t>Distorsión de la fuente.</a:t>
            </a:r>
          </a:p>
          <a:p>
            <a:r>
              <a:rPr lang="es-AR" sz="3600" dirty="0" smtClean="0"/>
              <a:t>Problemas de cohesión .</a:t>
            </a:r>
          </a:p>
          <a:p>
            <a:r>
              <a:rPr lang="es-AR" sz="3600" dirty="0" smtClean="0"/>
              <a:t>Problemas de coherencia.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21142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272</Words>
  <Application>Microsoft Office PowerPoint</Application>
  <PresentationFormat>Panorámica</PresentationFormat>
  <Paragraphs>44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de Office</vt:lpstr>
      <vt:lpstr> Ciclo de Formación Pedagógica para profesionales y técnicos sin título docente  Taller de Alfabetización Académica  -  2016 Docentes: Lic. Eve Luz Luna – Dr. José Vezzosi </vt:lpstr>
      <vt:lpstr>Presentación de PowerPoint</vt:lpstr>
      <vt:lpstr>Presentación de PowerPoint</vt:lpstr>
      <vt:lpstr>Presentación de PowerPoint</vt:lpstr>
      <vt:lpstr>Cada enunciado es, por supuesto individual, pero cada esfera del uso de la lengua elabora sus tipos relativamente estables de enunciados a los que denominamos géneros discursivos (Bajtín: 1998, 248). </vt:lpstr>
      <vt:lpstr>    Características:                          - Contenido temático                         - Estilo                         -Composición   Géneros discursivos y tipos textuales. Ejemplos:</vt:lpstr>
      <vt:lpstr>Enunciación                           (Filinich: 2001)  La situación enunciativa </vt:lpstr>
      <vt:lpstr>Problemas frecuentes en la producción de textos académicos: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Andres2015</dc:creator>
  <cp:lastModifiedBy>Adnres</cp:lastModifiedBy>
  <cp:revision>22</cp:revision>
  <dcterms:created xsi:type="dcterms:W3CDTF">2015-06-20T23:44:08Z</dcterms:created>
  <dcterms:modified xsi:type="dcterms:W3CDTF">2016-09-06T23:22:57Z</dcterms:modified>
</cp:coreProperties>
</file>