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Override6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57" r:id="rId2"/>
    <p:sldId id="270" r:id="rId3"/>
    <p:sldId id="271" r:id="rId4"/>
    <p:sldId id="268" r:id="rId5"/>
    <p:sldId id="273" r:id="rId6"/>
    <p:sldId id="274" r:id="rId7"/>
    <p:sldId id="269" r:id="rId8"/>
    <p:sldId id="275" r:id="rId9"/>
    <p:sldId id="262" r:id="rId10"/>
    <p:sldId id="277" r:id="rId11"/>
    <p:sldId id="292" r:id="rId12"/>
    <p:sldId id="287" r:id="rId13"/>
    <p:sldId id="288" r:id="rId14"/>
    <p:sldId id="289" r:id="rId15"/>
    <p:sldId id="290" r:id="rId16"/>
    <p:sldId id="291" r:id="rId17"/>
    <p:sldId id="294" r:id="rId18"/>
    <p:sldId id="295" r:id="rId19"/>
    <p:sldId id="297" r:id="rId20"/>
    <p:sldId id="296" r:id="rId21"/>
    <p:sldId id="298" r:id="rId22"/>
  </p:sldIdLst>
  <p:sldSz cx="9144000" cy="6858000" type="screen4x3"/>
  <p:notesSz cx="6797675" cy="9926638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2FFF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031" autoAdjust="0"/>
    <p:restoredTop sz="94660"/>
  </p:normalViewPr>
  <p:slideViewPr>
    <p:cSldViewPr>
      <p:cViewPr>
        <p:scale>
          <a:sx n="100" d="100"/>
          <a:sy n="100" d="100"/>
        </p:scale>
        <p:origin x="-974" y="6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Libro2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Libro2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Libro2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Libro2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Libro2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celag\Documents\Coordinaci&#243;n%20de%20Posgrado\Autoevaluaci&#243;n\2011\Posgrado%20a%20diciembre%20de%202010.xls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lrMapOvr bg1="dk1" tx1="lt1" bg2="dk2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solidFill>
                  <a:schemeClr val="bg1"/>
                </a:solidFill>
              </a:defRPr>
            </a:pPr>
            <a:r>
              <a:rPr lang="es-AR" dirty="0" smtClean="0">
                <a:solidFill>
                  <a:schemeClr val="bg1"/>
                </a:solidFill>
              </a:rPr>
              <a:t>Sociales</a:t>
            </a:r>
            <a:endParaRPr lang="es-AR" dirty="0">
              <a:solidFill>
                <a:schemeClr val="bg1"/>
              </a:solidFill>
            </a:endParaRP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s-ES"/>
              </a:p>
            </c:txPr>
            <c:showPercent val="1"/>
            <c:showLeaderLines val="1"/>
          </c:dLbls>
          <c:cat>
            <c:strRef>
              <c:f>Hoja1!$C$14:$D$14</c:f>
              <c:strCache>
                <c:ptCount val="2"/>
                <c:pt idx="0">
                  <c:v>No Acreditadas</c:v>
                </c:pt>
                <c:pt idx="1">
                  <c:v>Acreditadas</c:v>
                </c:pt>
              </c:strCache>
            </c:strRef>
          </c:cat>
          <c:val>
            <c:numRef>
              <c:f>Hoja1!$C$18:$D$18</c:f>
              <c:numCache>
                <c:formatCode>General</c:formatCode>
                <c:ptCount val="2"/>
                <c:pt idx="0">
                  <c:v>220</c:v>
                </c:pt>
                <c:pt idx="1">
                  <c:v>505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sz="1400" b="1">
              <a:solidFill>
                <a:schemeClr val="bg1"/>
              </a:solidFill>
            </a:defRPr>
          </a:pPr>
          <a:endParaRPr lang="es-ES"/>
        </a:p>
      </c:txPr>
    </c:legend>
    <c:plotVisOnly val="1"/>
  </c:chart>
  <c:spPr>
    <a:noFill/>
  </c:sp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lrMapOvr bg1="dk1" tx1="lt1" bg2="dk2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AR" dirty="0" smtClean="0">
                <a:solidFill>
                  <a:schemeClr val="bg1"/>
                </a:solidFill>
              </a:rPr>
              <a:t>Básicas</a:t>
            </a:r>
            <a:endParaRPr lang="es-AR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41465925082398253"/>
          <c:y val="2.8600425778517111E-2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defRPr sz="1800" b="1">
                        <a:solidFill>
                          <a:schemeClr val="bg1"/>
                        </a:solidFill>
                      </a:defRPr>
                    </a:pPr>
                    <a:r>
                      <a:rPr lang="en-US" sz="1800" b="1" dirty="0" smtClean="0"/>
                      <a:t>18</a:t>
                    </a:r>
                    <a:r>
                      <a:rPr lang="en-US" sz="1800" b="1" dirty="0"/>
                      <a:t>%</a:t>
                    </a:r>
                  </a:p>
                </c:rich>
              </c:tx>
              <c:spPr/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1800" b="1">
                        <a:solidFill>
                          <a:schemeClr val="bg1"/>
                        </a:solidFill>
                      </a:defRPr>
                    </a:pPr>
                    <a:r>
                      <a:rPr lang="en-US" sz="1800" b="1" smtClean="0"/>
                      <a:t>82</a:t>
                    </a:r>
                    <a:r>
                      <a:rPr lang="en-US" sz="1800" b="1" dirty="0"/>
                      <a:t>%</a:t>
                    </a:r>
                  </a:p>
                </c:rich>
              </c:tx>
              <c:spPr/>
              <c:showCatName val="1"/>
              <c:showPercent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ES"/>
              </a:p>
            </c:txPr>
            <c:showCatName val="1"/>
            <c:showPercent val="1"/>
            <c:showLeaderLines val="1"/>
          </c:dLbls>
          <c:cat>
            <c:strRef>
              <c:f>Hoja1!$C$1:$D$1</c:f>
              <c:strCache>
                <c:ptCount val="2"/>
                <c:pt idx="0">
                  <c:v>No Acreditadas(*)</c:v>
                </c:pt>
                <c:pt idx="1">
                  <c:v>Acreditadas</c:v>
                </c:pt>
              </c:strCache>
            </c:strRef>
          </c:cat>
          <c:val>
            <c:numRef>
              <c:f>Hoja1!$C$5:$D$5</c:f>
              <c:numCache>
                <c:formatCode>General</c:formatCode>
                <c:ptCount val="2"/>
                <c:pt idx="0">
                  <c:v>18</c:v>
                </c:pt>
                <c:pt idx="1">
                  <c:v>83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lrMapOvr bg1="dk1" tx1="lt1" bg2="dk2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solidFill>
                  <a:schemeClr val="bg1"/>
                </a:solidFill>
              </a:defRPr>
            </a:pPr>
            <a:r>
              <a:rPr lang="es-AR" dirty="0" smtClean="0">
                <a:solidFill>
                  <a:schemeClr val="bg1"/>
                </a:solidFill>
              </a:rPr>
              <a:t>Aplicadas</a:t>
            </a:r>
            <a:endParaRPr lang="es-AR" dirty="0">
              <a:solidFill>
                <a:schemeClr val="bg1"/>
              </a:solidFill>
            </a:endParaRP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>
                <c:manualLayout>
                  <c:x val="-5.7124208421286526E-3"/>
                  <c:y val="-6.9611709810021474E-2"/>
                </c:manualLayout>
              </c:layout>
              <c:tx>
                <c:rich>
                  <a:bodyPr/>
                  <a:lstStyle/>
                  <a:p>
                    <a:pPr>
                      <a:defRPr sz="1800" b="1">
                        <a:solidFill>
                          <a:schemeClr val="bg1"/>
                        </a:solidFill>
                      </a:defRPr>
                    </a:pPr>
                    <a:r>
                      <a:rPr lang="en-US" sz="1800" b="1" dirty="0" smtClean="0"/>
                      <a:t>25</a:t>
                    </a:r>
                    <a:r>
                      <a:rPr lang="en-US" sz="1800" b="1" dirty="0"/>
                      <a:t>%</a:t>
                    </a:r>
                  </a:p>
                </c:rich>
              </c:tx>
              <c:spPr/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1800" b="1">
                        <a:solidFill>
                          <a:schemeClr val="bg1"/>
                        </a:solidFill>
                      </a:defRPr>
                    </a:pPr>
                    <a:r>
                      <a:rPr lang="en-US" sz="1800" b="1" dirty="0" smtClean="0"/>
                      <a:t>75</a:t>
                    </a:r>
                    <a:r>
                      <a:rPr lang="en-US" sz="1800" b="1" dirty="0"/>
                      <a:t>%</a:t>
                    </a:r>
                  </a:p>
                </c:rich>
              </c:tx>
              <c:spPr/>
              <c:showCatName val="1"/>
              <c:showPercent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ES"/>
              </a:p>
            </c:txPr>
            <c:showCatName val="1"/>
            <c:showPercent val="1"/>
            <c:showLeaderLines val="1"/>
          </c:dLbls>
          <c:cat>
            <c:strRef>
              <c:f>Hoja1!$C$8:$D$8</c:f>
              <c:strCache>
                <c:ptCount val="2"/>
                <c:pt idx="0">
                  <c:v>No Acreditadas(*)</c:v>
                </c:pt>
                <c:pt idx="1">
                  <c:v>Acreditadas</c:v>
                </c:pt>
              </c:strCache>
            </c:strRef>
          </c:cat>
          <c:val>
            <c:numRef>
              <c:f>Hoja1!$C$12:$D$12</c:f>
              <c:numCache>
                <c:formatCode>General</c:formatCode>
                <c:ptCount val="2"/>
                <c:pt idx="0">
                  <c:v>117</c:v>
                </c:pt>
                <c:pt idx="1">
                  <c:v>353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lrMapOvr bg1="dk1" tx1="lt1" bg2="dk2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solidFill>
                  <a:schemeClr val="bg1"/>
                </a:solidFill>
              </a:defRPr>
            </a:pPr>
            <a:r>
              <a:rPr lang="es-AR" dirty="0" smtClean="0">
                <a:solidFill>
                  <a:schemeClr val="bg1"/>
                </a:solidFill>
              </a:rPr>
              <a:t>Humanas</a:t>
            </a:r>
            <a:endParaRPr lang="es-AR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37218112596542891"/>
          <c:y val="3.7793419778754812E-2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00" b="1" dirty="0" smtClean="0"/>
                      <a:t>30</a:t>
                    </a:r>
                    <a:r>
                      <a:rPr lang="en-US" sz="1800" b="1" dirty="0"/>
                      <a:t>%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800" b="1" smtClean="0"/>
                      <a:t>70</a:t>
                    </a:r>
                    <a:r>
                      <a:rPr lang="en-US" sz="1800" b="1" dirty="0"/>
                      <a:t>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s-ES"/>
              </a:p>
            </c:txPr>
            <c:showCatName val="1"/>
            <c:showPercent val="1"/>
            <c:showLeaderLines val="1"/>
          </c:dLbls>
          <c:cat>
            <c:strRef>
              <c:f>Hoja1!$C$20:$D$20</c:f>
              <c:strCache>
                <c:ptCount val="2"/>
                <c:pt idx="0">
                  <c:v>No Acreditadas(*)</c:v>
                </c:pt>
                <c:pt idx="1">
                  <c:v>Acreditadas</c:v>
                </c:pt>
              </c:strCache>
            </c:strRef>
          </c:cat>
          <c:val>
            <c:numRef>
              <c:f>Hoja1!$C$24:$D$24</c:f>
              <c:numCache>
                <c:formatCode>General</c:formatCode>
                <c:ptCount val="2"/>
                <c:pt idx="0">
                  <c:v>106</c:v>
                </c:pt>
                <c:pt idx="1">
                  <c:v>249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lrMapOvr bg1="dk1" tx1="lt1" bg2="dk2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>
                <a:solidFill>
                  <a:schemeClr val="bg1"/>
                </a:solidFill>
              </a:defRPr>
            </a:pPr>
            <a:r>
              <a:rPr lang="es-AR" dirty="0" smtClean="0">
                <a:solidFill>
                  <a:schemeClr val="bg1"/>
                </a:solidFill>
              </a:rPr>
              <a:t>Salud</a:t>
            </a:r>
            <a:endParaRPr lang="es-AR" dirty="0">
              <a:solidFill>
                <a:schemeClr val="bg1"/>
              </a:solidFill>
            </a:endParaRP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00" b="1" smtClean="0">
                        <a:solidFill>
                          <a:schemeClr val="bg1"/>
                        </a:solidFill>
                      </a:rPr>
                      <a:t>32</a:t>
                    </a:r>
                    <a:r>
                      <a:rPr lang="en-US" sz="1800" b="1" dirty="0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800" b="1" smtClean="0">
                        <a:solidFill>
                          <a:schemeClr val="bg1"/>
                        </a:solidFill>
                      </a:rPr>
                      <a:t>68</a:t>
                    </a:r>
                    <a:r>
                      <a:rPr lang="en-US" sz="1800" b="1" dirty="0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es-ES"/>
              </a:p>
            </c:txPr>
            <c:showCatName val="1"/>
            <c:showPercent val="1"/>
            <c:showLeaderLines val="1"/>
          </c:dLbls>
          <c:cat>
            <c:strRef>
              <c:f>Hoja1!$C$26:$D$26</c:f>
              <c:strCache>
                <c:ptCount val="2"/>
                <c:pt idx="0">
                  <c:v>No Acreditadas(*)</c:v>
                </c:pt>
                <c:pt idx="1">
                  <c:v>Acreditadas</c:v>
                </c:pt>
              </c:strCache>
            </c:strRef>
          </c:cat>
          <c:val>
            <c:numRef>
              <c:f>Hoja1!$C$30:$D$30</c:f>
              <c:numCache>
                <c:formatCode>General</c:formatCode>
                <c:ptCount val="2"/>
                <c:pt idx="0">
                  <c:v>221</c:v>
                </c:pt>
                <c:pt idx="1">
                  <c:v>479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style val="34"/>
  <c:clrMapOvr bg1="dk1" tx1="lt1" bg2="dk2" tx2="lt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'Posgrado a dic. 2010'!$B$2</c:f>
              <c:strCache>
                <c:ptCount val="1"/>
                <c:pt idx="0">
                  <c:v>En evaluación</c:v>
                </c:pt>
              </c:strCache>
            </c:strRef>
          </c:tx>
          <c:dLbls>
            <c:showVal val="1"/>
          </c:dLbls>
          <c:cat>
            <c:strRef>
              <c:f>'Posgrado a dic. 2010'!$A$3:$A$7</c:f>
              <c:strCache>
                <c:ptCount val="5"/>
                <c:pt idx="0">
                  <c:v>Ciencias Básicas</c:v>
                </c:pt>
                <c:pt idx="1">
                  <c:v>Ciencias Aplicadas</c:v>
                </c:pt>
                <c:pt idx="2">
                  <c:v>Ciencias Sociales</c:v>
                </c:pt>
                <c:pt idx="3">
                  <c:v>Ciencias Humanas</c:v>
                </c:pt>
                <c:pt idx="4">
                  <c:v>Ciencias de la Salud</c:v>
                </c:pt>
              </c:strCache>
            </c:strRef>
          </c:cat>
          <c:val>
            <c:numRef>
              <c:f>'Posgrado a dic. 2010'!$B$3:$B$7</c:f>
              <c:numCache>
                <c:formatCode>General</c:formatCode>
                <c:ptCount val="5"/>
                <c:pt idx="0">
                  <c:v>57</c:v>
                </c:pt>
                <c:pt idx="1">
                  <c:v>393</c:v>
                </c:pt>
                <c:pt idx="2">
                  <c:v>367</c:v>
                </c:pt>
                <c:pt idx="3">
                  <c:v>62</c:v>
                </c:pt>
                <c:pt idx="4">
                  <c:v>77</c:v>
                </c:pt>
              </c:numCache>
            </c:numRef>
          </c:val>
        </c:ser>
        <c:ser>
          <c:idx val="1"/>
          <c:order val="1"/>
          <c:tx>
            <c:strRef>
              <c:f>'Posgrado a dic. 2010'!$C$2</c:f>
              <c:strCache>
                <c:ptCount val="1"/>
                <c:pt idx="0">
                  <c:v>Acreditada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Lbl>
              <c:idx val="4"/>
              <c:layout/>
              <c:showVal val="1"/>
            </c:dLbl>
            <c:delete val="1"/>
          </c:dLbls>
          <c:cat>
            <c:strRef>
              <c:f>'Posgrado a dic. 2010'!$A$3:$A$7</c:f>
              <c:strCache>
                <c:ptCount val="5"/>
                <c:pt idx="0">
                  <c:v>Ciencias Básicas</c:v>
                </c:pt>
                <c:pt idx="1">
                  <c:v>Ciencias Aplicadas</c:v>
                </c:pt>
                <c:pt idx="2">
                  <c:v>Ciencias Sociales</c:v>
                </c:pt>
                <c:pt idx="3">
                  <c:v>Ciencias Humanas</c:v>
                </c:pt>
                <c:pt idx="4">
                  <c:v>Ciencias de la Salud</c:v>
                </c:pt>
              </c:strCache>
            </c:strRef>
          </c:cat>
          <c:val>
            <c:numRef>
              <c:f>'Posgrado a dic. 2010'!$C$3:$C$7</c:f>
              <c:numCache>
                <c:formatCode>General</c:formatCode>
                <c:ptCount val="5"/>
                <c:pt idx="0">
                  <c:v>156</c:v>
                </c:pt>
                <c:pt idx="1">
                  <c:v>512</c:v>
                </c:pt>
                <c:pt idx="2">
                  <c:v>961</c:v>
                </c:pt>
                <c:pt idx="3">
                  <c:v>513</c:v>
                </c:pt>
                <c:pt idx="4">
                  <c:v>869</c:v>
                </c:pt>
              </c:numCache>
            </c:numRef>
          </c:val>
        </c:ser>
        <c:ser>
          <c:idx val="2"/>
          <c:order val="2"/>
          <c:tx>
            <c:strRef>
              <c:f>'Posgrado a dic. 2010'!$D$2</c:f>
              <c:strCache>
                <c:ptCount val="1"/>
                <c:pt idx="0">
                  <c:v>No acreditada</c:v>
                </c:pt>
              </c:strCache>
            </c:strRef>
          </c:tx>
          <c:dLbls>
            <c:dLblPos val="inEnd"/>
            <c:showVal val="1"/>
          </c:dLbls>
          <c:cat>
            <c:strRef>
              <c:f>'Posgrado a dic. 2010'!$A$3:$A$7</c:f>
              <c:strCache>
                <c:ptCount val="5"/>
                <c:pt idx="0">
                  <c:v>Ciencias Básicas</c:v>
                </c:pt>
                <c:pt idx="1">
                  <c:v>Ciencias Aplicadas</c:v>
                </c:pt>
                <c:pt idx="2">
                  <c:v>Ciencias Sociales</c:v>
                </c:pt>
                <c:pt idx="3">
                  <c:v>Ciencias Humanas</c:v>
                </c:pt>
                <c:pt idx="4">
                  <c:v>Ciencias de la Salud</c:v>
                </c:pt>
              </c:strCache>
            </c:strRef>
          </c:cat>
          <c:val>
            <c:numRef>
              <c:f>'Posgrado a dic. 2010'!$D$3:$D$7</c:f>
              <c:numCache>
                <c:formatCode>General</c:formatCode>
                <c:ptCount val="5"/>
                <c:pt idx="0">
                  <c:v>34</c:v>
                </c:pt>
                <c:pt idx="1">
                  <c:v>179</c:v>
                </c:pt>
                <c:pt idx="2">
                  <c:v>382</c:v>
                </c:pt>
                <c:pt idx="3">
                  <c:v>200</c:v>
                </c:pt>
                <c:pt idx="4">
                  <c:v>362</c:v>
                </c:pt>
              </c:numCache>
            </c:numRef>
          </c:val>
        </c:ser>
        <c:gapWidth val="75"/>
        <c:overlap val="40"/>
        <c:axId val="55319168"/>
        <c:axId val="55337344"/>
      </c:barChart>
      <c:catAx>
        <c:axId val="55319168"/>
        <c:scaling>
          <c:orientation val="minMax"/>
        </c:scaling>
        <c:axPos val="b"/>
        <c:majorTickMark val="none"/>
        <c:tickLblPos val="nextTo"/>
        <c:crossAx val="55337344"/>
        <c:crosses val="autoZero"/>
        <c:auto val="1"/>
        <c:lblAlgn val="ctr"/>
        <c:lblOffset val="100"/>
      </c:catAx>
      <c:valAx>
        <c:axId val="55337344"/>
        <c:scaling>
          <c:orientation val="minMax"/>
        </c:scaling>
        <c:axPos val="l"/>
        <c:numFmt formatCode="General" sourceLinked="1"/>
        <c:majorTickMark val="none"/>
        <c:tickLblPos val="nextTo"/>
        <c:crossAx val="5531916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s-E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</p:grpSp>
      <p:sp>
        <p:nvSpPr>
          <p:cNvPr id="9217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_tradnl"/>
              <a:t>Haga clic para cambiar el estilo de título	</a:t>
            </a:r>
          </a:p>
        </p:txBody>
      </p:sp>
      <p:sp>
        <p:nvSpPr>
          <p:cNvPr id="9217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5B164C3-638F-4EBA-B4C8-6F1F30C3F70B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C60CA9-7AD3-4BCE-820B-69F6068361D6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7D5519-D5A6-4356-B824-32D1441DB8BB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AR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BE1907-6D65-4D7D-9FF2-D461C9A30460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CDAA53-2031-482E-8509-5252DEA0D0C9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2B5F49-D07C-4502-9F54-A30E0A74A8A1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432366-D84B-4BF2-9C32-99DDE3D7D993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9995BB-B435-4A4F-BA65-9B55EAAB11E4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3A21C-7903-4ED4-BC54-5DBD3C267C86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060DB8-6D4F-45D3-8302-A4286584ECD2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C15348-4E9F-4DAF-88B1-799604A990E2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A4507-0AC5-4978-9C4F-70C6B47774E0}" type="slidenum">
              <a:rPr lang="es-ES_tradnl"/>
              <a:pPr/>
              <a:t>‹Nº›</a:t>
            </a:fld>
            <a:endParaRPr lang="es-ES_tradnl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s-AR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2F447CB-97C2-421F-B358-788C4035F8B7}" type="slidenum">
              <a:rPr lang="es-ES_tradnl"/>
              <a:pPr/>
              <a:t>‹Nº›</a:t>
            </a:fld>
            <a:endParaRPr lang="es-ES_tradnl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9114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9114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9114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9114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  <p:sp>
            <p:nvSpPr>
              <p:cNvPr id="9114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AR"/>
              </a:p>
            </p:txBody>
          </p:sp>
        </p:grpSp>
        <p:sp>
          <p:nvSpPr>
            <p:cNvPr id="9114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  <p:sp>
          <p:nvSpPr>
            <p:cNvPr id="9114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AR"/>
            </a:p>
          </p:txBody>
        </p:sp>
      </p:grpSp>
      <p:sp>
        <p:nvSpPr>
          <p:cNvPr id="9114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cambiar el estilo de título	</a:t>
            </a:r>
          </a:p>
        </p:txBody>
      </p:sp>
      <p:sp>
        <p:nvSpPr>
          <p:cNvPr id="9115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pitchFamily="34" charset="0"/>
              </a:defRPr>
            </a:lvl1pPr>
          </a:lstStyle>
          <a:p>
            <a:endParaRPr lang="es-AR"/>
          </a:p>
        </p:txBody>
      </p:sp>
      <p:sp>
        <p:nvSpPr>
          <p:cNvPr id="911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0" r:id="rId1"/>
    <p:sldLayoutId id="2147483729" r:id="rId2"/>
    <p:sldLayoutId id="2147483728" r:id="rId3"/>
    <p:sldLayoutId id="2147483727" r:id="rId4"/>
    <p:sldLayoutId id="2147483726" r:id="rId5"/>
    <p:sldLayoutId id="2147483725" r:id="rId6"/>
    <p:sldLayoutId id="2147483724" r:id="rId7"/>
    <p:sldLayoutId id="2147483723" r:id="rId8"/>
    <p:sldLayoutId id="2147483722" r:id="rId9"/>
    <p:sldLayoutId id="2147483721" r:id="rId10"/>
    <p:sldLayoutId id="2147483720" r:id="rId11"/>
    <p:sldLayoutId id="214748371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85800" y="1773238"/>
            <a:ext cx="77724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s-ES_tradnl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Acreditación de posgrados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5364088" y="4869160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Dr. Mariano Calbi</a:t>
            </a:r>
          </a:p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Coordinador de Posgrado</a:t>
            </a:r>
            <a:endParaRPr lang="es-AR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2800" b="0" smtClean="0">
                <a:solidFill>
                  <a:schemeClr val="tx1"/>
                </a:solidFill>
                <a:latin typeface="Arial" pitchFamily="34" charset="0"/>
              </a:rPr>
              <a:t>Proceso de evaluación de proyectos</a:t>
            </a:r>
            <a:endParaRPr lang="es-ES_tradnl" sz="28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400675"/>
          </a:xfrm>
        </p:spPr>
        <p:txBody>
          <a:bodyPr/>
          <a:lstStyle/>
          <a:p>
            <a:pPr eaLnBrk="1" hangingPunct="1"/>
            <a:r>
              <a:rPr lang="es-ES" sz="2000" dirty="0" smtClean="0">
                <a:effectLst/>
                <a:latin typeface="Arial" pitchFamily="34" charset="0"/>
              </a:rPr>
              <a:t>Dos ingresos anuales 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z="2000" dirty="0" smtClean="0">
                <a:effectLst/>
                <a:latin typeface="Arial" pitchFamily="34" charset="0"/>
              </a:rPr>
              <a:t>                                   2010: 300 proyectos</a:t>
            </a:r>
          </a:p>
          <a:p>
            <a:pPr eaLnBrk="1" hangingPunct="1">
              <a:buFont typeface="Wingdings" pitchFamily="2" charset="2"/>
              <a:buNone/>
            </a:pPr>
            <a:r>
              <a:rPr lang="es-ES" sz="2000" dirty="0" smtClean="0">
                <a:effectLst/>
                <a:latin typeface="Arial" pitchFamily="34" charset="0"/>
              </a:rPr>
              <a:t>                                   2011: 120 (abril)</a:t>
            </a:r>
          </a:p>
          <a:p>
            <a:pPr eaLnBrk="1" hangingPunct="1"/>
            <a:endParaRPr lang="es-ES" sz="2000" dirty="0" smtClean="0">
              <a:effectLst/>
              <a:latin typeface="Arial" pitchFamily="34" charset="0"/>
            </a:endParaRPr>
          </a:p>
          <a:p>
            <a:pPr eaLnBrk="1" hangingPunct="1"/>
            <a:r>
              <a:rPr lang="es-ES" sz="2000" dirty="0" smtClean="0">
                <a:effectLst/>
                <a:latin typeface="Arial" pitchFamily="34" charset="0"/>
              </a:rPr>
              <a:t>Formalización (en marzo y septiembre)</a:t>
            </a:r>
          </a:p>
          <a:p>
            <a:pPr eaLnBrk="1" hangingPunct="1">
              <a:buFont typeface="Wingdings" pitchFamily="2" charset="2"/>
              <a:buNone/>
            </a:pPr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/>
            <a:r>
              <a:rPr lang="es-ES" sz="2000" dirty="0" smtClean="0">
                <a:effectLst/>
                <a:latin typeface="Arial" pitchFamily="34" charset="0"/>
              </a:rPr>
              <a:t>Evaluación a cargo de Comités de expertos por área, que evite la fragmentación </a:t>
            </a:r>
            <a:r>
              <a:rPr lang="es-ES" sz="2000" dirty="0" err="1" smtClean="0">
                <a:effectLst/>
                <a:latin typeface="Arial" pitchFamily="34" charset="0"/>
              </a:rPr>
              <a:t>subdisciplinar</a:t>
            </a:r>
            <a:r>
              <a:rPr lang="es-ES" sz="2000" dirty="0" smtClean="0">
                <a:effectLst/>
                <a:latin typeface="Arial" pitchFamily="34" charset="0"/>
              </a:rPr>
              <a:t>. Un máximo de 5 comités de 12 o 14 expertos.</a:t>
            </a:r>
          </a:p>
          <a:p>
            <a:pPr eaLnBrk="1" hangingPunct="1"/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/>
            <a:r>
              <a:rPr lang="es-ES_tradnl" sz="2000" dirty="0" smtClean="0">
                <a:effectLst/>
                <a:latin typeface="Arial" pitchFamily="34" charset="0"/>
              </a:rPr>
              <a:t>Vista del expediente, en caso de informe negativo</a:t>
            </a:r>
          </a:p>
          <a:p>
            <a:pPr eaLnBrk="1" hangingPunct="1">
              <a:buFont typeface="Wingdings" pitchFamily="2" charset="2"/>
              <a:buNone/>
            </a:pPr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/>
            <a:r>
              <a:rPr lang="es-ES" sz="2000" dirty="0" smtClean="0">
                <a:effectLst/>
                <a:latin typeface="Arial" pitchFamily="34" charset="0"/>
              </a:rPr>
              <a:t>Respuestas a la vista que no impliquen la creación de un nuevo proyecto. En caso contrario, se considerarán formalizados para el siguiente llamado.</a:t>
            </a:r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/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/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s-ES_tradnl" sz="2000" dirty="0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685800" y="260350"/>
            <a:ext cx="7772400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_tradnl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El proceso de evaluación de Proyectos</a:t>
            </a:r>
            <a:endParaRPr lang="es-ES_tradnl" sz="28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1682750" y="3429000"/>
            <a:ext cx="609600" cy="338138"/>
          </a:xfrm>
          <a:prstGeom prst="flowChartDecision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1606550" y="4386263"/>
            <a:ext cx="762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 Sí</a:t>
            </a:r>
            <a:endParaRPr lang="es-ES_tradnl" sz="1400" b="1">
              <a:latin typeface="Arial" pitchFamily="34" charset="0"/>
            </a:endParaRPr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3054350" y="4543425"/>
            <a:ext cx="228600" cy="254000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581025" y="3744913"/>
            <a:ext cx="923925" cy="7112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Guía de Evaluación: Dictamen CP</a:t>
            </a:r>
            <a:endParaRPr lang="es-ES_tradnl" sz="1000">
              <a:latin typeface="Times New Roman" pitchFamily="18" charset="0"/>
            </a:endParaRP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3636963" y="2924175"/>
            <a:ext cx="1079500" cy="5588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Vista del Dictamen CP denegatorio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3663950" y="4675188"/>
            <a:ext cx="995363" cy="4064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Dictamen favorable</a:t>
            </a: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7316788" y="3005138"/>
            <a:ext cx="1228725" cy="4064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Dictamen Denegatorio </a:t>
            </a:r>
          </a:p>
        </p:txBody>
      </p:sp>
      <p:cxnSp>
        <p:nvCxnSpPr>
          <p:cNvPr id="40970" name="AutoShape 10"/>
          <p:cNvCxnSpPr>
            <a:cxnSpLocks noChangeShapeType="1"/>
            <a:stCxn id="40966" idx="3"/>
            <a:endCxn id="40967" idx="1"/>
          </p:cNvCxnSpPr>
          <p:nvPr/>
        </p:nvCxnSpPr>
        <p:spPr bwMode="auto">
          <a:xfrm flipV="1">
            <a:off x="1504950" y="3203575"/>
            <a:ext cx="2132013" cy="896938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arrow" w="sm" len="med"/>
          </a:ln>
        </p:spPr>
      </p:cxnSp>
      <p:cxnSp>
        <p:nvCxnSpPr>
          <p:cNvPr id="40971" name="AutoShape 11"/>
          <p:cNvCxnSpPr>
            <a:cxnSpLocks noChangeShapeType="1"/>
            <a:stCxn id="40967" idx="3"/>
            <a:endCxn id="40969" idx="1"/>
          </p:cNvCxnSpPr>
          <p:nvPr/>
        </p:nvCxnSpPr>
        <p:spPr bwMode="auto">
          <a:xfrm>
            <a:off x="4716463" y="3203575"/>
            <a:ext cx="2600325" cy="4763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arrow" w="sm" len="med"/>
          </a:ln>
        </p:spPr>
      </p:cxnSp>
      <p:cxnSp>
        <p:nvCxnSpPr>
          <p:cNvPr id="40972" name="AutoShape 12"/>
          <p:cNvCxnSpPr>
            <a:cxnSpLocks noChangeShapeType="1"/>
            <a:stCxn id="40966" idx="3"/>
            <a:endCxn id="40968" idx="1"/>
          </p:cNvCxnSpPr>
          <p:nvPr/>
        </p:nvCxnSpPr>
        <p:spPr bwMode="auto">
          <a:xfrm>
            <a:off x="1504950" y="4100513"/>
            <a:ext cx="2159000" cy="777875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arrow" w="sm" len="med"/>
          </a:ln>
        </p:spPr>
      </p:cxnSp>
      <p:cxnSp>
        <p:nvCxnSpPr>
          <p:cNvPr id="40973" name="AutoShape 13"/>
          <p:cNvCxnSpPr>
            <a:cxnSpLocks noChangeShapeType="1"/>
            <a:stCxn id="40968" idx="3"/>
          </p:cNvCxnSpPr>
          <p:nvPr/>
        </p:nvCxnSpPr>
        <p:spPr bwMode="auto">
          <a:xfrm>
            <a:off x="4659313" y="4878388"/>
            <a:ext cx="2809875" cy="15875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arrow" w="sm" len="med"/>
          </a:ln>
        </p:spPr>
      </p:cxnSp>
      <p:cxnSp>
        <p:nvCxnSpPr>
          <p:cNvPr id="40974" name="AutoShape 14"/>
          <p:cNvCxnSpPr>
            <a:cxnSpLocks noChangeShapeType="1"/>
            <a:stCxn id="40967" idx="2"/>
            <a:endCxn id="40968" idx="0"/>
          </p:cNvCxnSpPr>
          <p:nvPr/>
        </p:nvCxnSpPr>
        <p:spPr bwMode="auto">
          <a:xfrm flipH="1">
            <a:off x="4162425" y="3482975"/>
            <a:ext cx="14288" cy="1192213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arrow" w="sm" len="med"/>
          </a:ln>
        </p:spPr>
      </p:cxnSp>
      <p:sp>
        <p:nvSpPr>
          <p:cNvPr id="40975" name="AutoShape 15"/>
          <p:cNvSpPr>
            <a:spLocks noChangeArrowheads="1"/>
          </p:cNvSpPr>
          <p:nvPr/>
        </p:nvSpPr>
        <p:spPr bwMode="auto">
          <a:xfrm>
            <a:off x="1073150" y="5715000"/>
            <a:ext cx="1524000" cy="762000"/>
          </a:xfrm>
          <a:prstGeom prst="flowChartDecision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1403350" y="5909210"/>
            <a:ext cx="865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 dirty="0" smtClean="0">
                <a:solidFill>
                  <a:schemeClr val="bg2"/>
                </a:solidFill>
                <a:latin typeface="Arial" pitchFamily="34" charset="0"/>
              </a:rPr>
              <a:t>Comité </a:t>
            </a:r>
            <a:r>
              <a:rPr lang="es-ES_tradnl" sz="1000" b="1" dirty="0">
                <a:solidFill>
                  <a:schemeClr val="bg2"/>
                </a:solidFill>
                <a:latin typeface="Arial" pitchFamily="34" charset="0"/>
              </a:rPr>
              <a:t>de </a:t>
            </a:r>
            <a:r>
              <a:rPr lang="es-ES_tradnl" sz="1000" b="1" dirty="0" smtClean="0">
                <a:solidFill>
                  <a:schemeClr val="bg2"/>
                </a:solidFill>
                <a:latin typeface="Arial" pitchFamily="34" charset="0"/>
              </a:rPr>
              <a:t>Pares</a:t>
            </a:r>
            <a:endParaRPr lang="es-ES_tradnl" sz="1000" dirty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40977" name="AutoShape 17"/>
          <p:cNvSpPr>
            <a:spLocks noChangeArrowheads="1"/>
          </p:cNvSpPr>
          <p:nvPr/>
        </p:nvSpPr>
        <p:spPr bwMode="auto">
          <a:xfrm>
            <a:off x="5492750" y="3005138"/>
            <a:ext cx="152400" cy="254000"/>
          </a:xfrm>
          <a:prstGeom prst="flowChartCollat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0978" name="Text Box 18"/>
          <p:cNvSpPr txBox="1">
            <a:spLocks noChangeArrowheads="1"/>
          </p:cNvSpPr>
          <p:nvPr/>
        </p:nvSpPr>
        <p:spPr bwMode="auto">
          <a:xfrm>
            <a:off x="2749550" y="3797300"/>
            <a:ext cx="690563" cy="406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Rta.a la Vista</a:t>
            </a:r>
          </a:p>
        </p:txBody>
      </p:sp>
      <p:cxnSp>
        <p:nvCxnSpPr>
          <p:cNvPr id="40979" name="AutoShape 19"/>
          <p:cNvCxnSpPr>
            <a:cxnSpLocks noChangeShapeType="1"/>
            <a:stCxn id="40975" idx="1"/>
            <a:endCxn id="40983" idx="2"/>
          </p:cNvCxnSpPr>
          <p:nvPr/>
        </p:nvCxnSpPr>
        <p:spPr bwMode="auto">
          <a:xfrm rot="10800000">
            <a:off x="957263" y="3175000"/>
            <a:ext cx="115887" cy="2921000"/>
          </a:xfrm>
          <a:prstGeom prst="bentConnector3">
            <a:avLst>
              <a:gd name="adj1" fmla="val 546574"/>
            </a:avLst>
          </a:prstGeom>
          <a:noFill/>
          <a:ln w="28575">
            <a:solidFill>
              <a:srgbClr val="FFFF00"/>
            </a:solidFill>
            <a:prstDash val="sysDot"/>
            <a:miter lim="800000"/>
            <a:headEnd/>
            <a:tailEnd type="arrow" w="sm" len="med"/>
          </a:ln>
        </p:spPr>
      </p:cxnSp>
      <p:cxnSp>
        <p:nvCxnSpPr>
          <p:cNvPr id="40980" name="AutoShape 20"/>
          <p:cNvCxnSpPr>
            <a:cxnSpLocks noChangeShapeType="1"/>
            <a:stCxn id="40975" idx="3"/>
            <a:endCxn id="40977" idx="2"/>
          </p:cNvCxnSpPr>
          <p:nvPr/>
        </p:nvCxnSpPr>
        <p:spPr bwMode="auto">
          <a:xfrm flipV="1">
            <a:off x="2597150" y="3259138"/>
            <a:ext cx="2971800" cy="2836862"/>
          </a:xfrm>
          <a:prstGeom prst="bentConnector2">
            <a:avLst/>
          </a:prstGeom>
          <a:noFill/>
          <a:ln w="28575">
            <a:solidFill>
              <a:srgbClr val="FFFF00"/>
            </a:solidFill>
            <a:prstDash val="sysDot"/>
            <a:miter lim="800000"/>
            <a:headEnd/>
            <a:tailEnd type="arrow" w="sm" len="med"/>
          </a:ln>
        </p:spPr>
      </p:cxn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539750" y="2238375"/>
            <a:ext cx="995363" cy="406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Solicitud de Rec. Prov.</a:t>
            </a:r>
          </a:p>
        </p:txBody>
      </p:sp>
      <p:cxnSp>
        <p:nvCxnSpPr>
          <p:cNvPr id="40982" name="AutoShape 22"/>
          <p:cNvCxnSpPr>
            <a:cxnSpLocks noChangeShapeType="1"/>
            <a:stCxn id="40981" idx="2"/>
            <a:endCxn id="40966" idx="0"/>
          </p:cNvCxnSpPr>
          <p:nvPr/>
        </p:nvCxnSpPr>
        <p:spPr bwMode="auto">
          <a:xfrm>
            <a:off x="1038225" y="2644775"/>
            <a:ext cx="4763" cy="1100138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arrow" w="sm" len="med"/>
          </a:ln>
        </p:spPr>
      </p:cxnSp>
      <p:sp>
        <p:nvSpPr>
          <p:cNvPr id="40983" name="AutoShape 23"/>
          <p:cNvSpPr>
            <a:spLocks noChangeArrowheads="1"/>
          </p:cNvSpPr>
          <p:nvPr/>
        </p:nvSpPr>
        <p:spPr bwMode="auto">
          <a:xfrm rot="5379419">
            <a:off x="986631" y="3059907"/>
            <a:ext cx="169863" cy="228600"/>
          </a:xfrm>
          <a:prstGeom prst="flowChartCollat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1758950" y="2243138"/>
            <a:ext cx="914400" cy="44132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solidFill>
                  <a:schemeClr val="bg2"/>
                </a:solidFill>
                <a:latin typeface="Arial" pitchFamily="34" charset="0"/>
              </a:rPr>
              <a:t>Normas</a:t>
            </a:r>
          </a:p>
        </p:txBody>
      </p:sp>
      <p:sp>
        <p:nvSpPr>
          <p:cNvPr id="40985" name="AutoShape 25"/>
          <p:cNvSpPr>
            <a:spLocks noChangeArrowheads="1"/>
          </p:cNvSpPr>
          <p:nvPr/>
        </p:nvSpPr>
        <p:spPr bwMode="auto">
          <a:xfrm rot="5379419">
            <a:off x="4075112" y="3906838"/>
            <a:ext cx="168275" cy="228600"/>
          </a:xfrm>
          <a:prstGeom prst="flowChartCollat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cxnSp>
        <p:nvCxnSpPr>
          <p:cNvPr id="40986" name="AutoShape 26"/>
          <p:cNvCxnSpPr>
            <a:cxnSpLocks noChangeShapeType="1"/>
            <a:stCxn id="40978" idx="3"/>
            <a:endCxn id="40985" idx="2"/>
          </p:cNvCxnSpPr>
          <p:nvPr/>
        </p:nvCxnSpPr>
        <p:spPr bwMode="auto">
          <a:xfrm flipV="1">
            <a:off x="3440113" y="4021138"/>
            <a:ext cx="604837" cy="1587"/>
          </a:xfrm>
          <a:prstGeom prst="straightConnector1">
            <a:avLst/>
          </a:prstGeom>
          <a:noFill/>
          <a:ln w="28575">
            <a:solidFill>
              <a:srgbClr val="FFFF00"/>
            </a:solidFill>
            <a:prstDash val="sysDot"/>
            <a:round/>
            <a:headEnd/>
            <a:tailEnd type="arrow" w="sm" len="med"/>
          </a:ln>
        </p:spPr>
      </p:cxnSp>
      <p:cxnSp>
        <p:nvCxnSpPr>
          <p:cNvPr id="40987" name="AutoShape 27"/>
          <p:cNvCxnSpPr>
            <a:cxnSpLocks noChangeShapeType="1"/>
            <a:stCxn id="40975" idx="3"/>
            <a:endCxn id="40985" idx="0"/>
          </p:cNvCxnSpPr>
          <p:nvPr/>
        </p:nvCxnSpPr>
        <p:spPr bwMode="auto">
          <a:xfrm flipV="1">
            <a:off x="2597150" y="4019550"/>
            <a:ext cx="1674813" cy="2076450"/>
          </a:xfrm>
          <a:prstGeom prst="bentConnector3">
            <a:avLst>
              <a:gd name="adj1" fmla="val 148245"/>
            </a:avLst>
          </a:prstGeom>
          <a:noFill/>
          <a:ln w="28575">
            <a:solidFill>
              <a:srgbClr val="FFFF00"/>
            </a:solidFill>
            <a:prstDash val="sysDot"/>
            <a:miter lim="800000"/>
            <a:headEnd/>
            <a:tailEnd type="arrow" w="sm" len="med"/>
          </a:ln>
        </p:spPr>
      </p:cxnSp>
      <p:cxnSp>
        <p:nvCxnSpPr>
          <p:cNvPr id="40988" name="AutoShape 28"/>
          <p:cNvCxnSpPr>
            <a:cxnSpLocks noChangeShapeType="1"/>
            <a:stCxn id="40996" idx="2"/>
            <a:endCxn id="40977" idx="0"/>
          </p:cNvCxnSpPr>
          <p:nvPr/>
        </p:nvCxnSpPr>
        <p:spPr bwMode="auto">
          <a:xfrm rot="16200000" flipH="1">
            <a:off x="5283200" y="2719388"/>
            <a:ext cx="565150" cy="635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FF00"/>
            </a:solidFill>
            <a:prstDash val="sysDot"/>
            <a:miter lim="800000"/>
            <a:headEnd/>
            <a:tailEnd type="arrow" w="sm" len="med"/>
          </a:ln>
        </p:spPr>
      </p:cxn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1643063" y="3500438"/>
            <a:ext cx="685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No</a:t>
            </a:r>
          </a:p>
        </p:txBody>
      </p:sp>
      <p:sp>
        <p:nvSpPr>
          <p:cNvPr id="40990" name="AutoShape 30"/>
          <p:cNvSpPr>
            <a:spLocks noChangeArrowheads="1"/>
          </p:cNvSpPr>
          <p:nvPr/>
        </p:nvSpPr>
        <p:spPr bwMode="auto">
          <a:xfrm>
            <a:off x="1682750" y="4386263"/>
            <a:ext cx="609600" cy="338137"/>
          </a:xfrm>
          <a:prstGeom prst="flowChartDecision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AR"/>
          </a:p>
        </p:txBody>
      </p:sp>
      <p:sp>
        <p:nvSpPr>
          <p:cNvPr id="40991" name="Text Box 31"/>
          <p:cNvSpPr txBox="1">
            <a:spLocks noChangeArrowheads="1"/>
          </p:cNvSpPr>
          <p:nvPr/>
        </p:nvSpPr>
        <p:spPr bwMode="auto">
          <a:xfrm>
            <a:off x="7321550" y="1989138"/>
            <a:ext cx="1228725" cy="2540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Res. de Retiro </a:t>
            </a:r>
          </a:p>
        </p:txBody>
      </p:sp>
      <p:cxnSp>
        <p:nvCxnSpPr>
          <p:cNvPr id="40992" name="AutoShape 32"/>
          <p:cNvCxnSpPr>
            <a:cxnSpLocks noChangeShapeType="1"/>
            <a:stCxn id="40977" idx="1"/>
            <a:endCxn id="40991" idx="1"/>
          </p:cNvCxnSpPr>
          <p:nvPr/>
        </p:nvCxnSpPr>
        <p:spPr bwMode="auto">
          <a:xfrm flipV="1">
            <a:off x="5568950" y="2130425"/>
            <a:ext cx="1752600" cy="1001713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arrow" w="sm" len="med"/>
          </a:ln>
        </p:spPr>
      </p:cxnSp>
      <p:sp>
        <p:nvSpPr>
          <p:cNvPr id="40993" name="AutoShape 33"/>
          <p:cNvSpPr>
            <a:spLocks noChangeArrowheads="1"/>
          </p:cNvSpPr>
          <p:nvPr/>
        </p:nvSpPr>
        <p:spPr bwMode="auto">
          <a:xfrm>
            <a:off x="6635750" y="2327275"/>
            <a:ext cx="228600" cy="254000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0994" name="AutoShape 34"/>
          <p:cNvSpPr>
            <a:spLocks noChangeArrowheads="1"/>
          </p:cNvSpPr>
          <p:nvPr/>
        </p:nvSpPr>
        <p:spPr bwMode="auto">
          <a:xfrm>
            <a:off x="4057650" y="4157663"/>
            <a:ext cx="228600" cy="254000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0995" name="AutoShape 35"/>
          <p:cNvSpPr>
            <a:spLocks noChangeArrowheads="1"/>
          </p:cNvSpPr>
          <p:nvPr/>
        </p:nvSpPr>
        <p:spPr bwMode="auto">
          <a:xfrm>
            <a:off x="6635750" y="3068638"/>
            <a:ext cx="228600" cy="254000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0996" name="Text Box 36"/>
          <p:cNvSpPr txBox="1">
            <a:spLocks noChangeArrowheads="1"/>
          </p:cNvSpPr>
          <p:nvPr/>
        </p:nvSpPr>
        <p:spPr bwMode="auto">
          <a:xfrm>
            <a:off x="5216525" y="1989138"/>
            <a:ext cx="690563" cy="406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Rta.a la Vista</a:t>
            </a:r>
          </a:p>
        </p:txBody>
      </p:sp>
      <p:cxnSp>
        <p:nvCxnSpPr>
          <p:cNvPr id="40997" name="AutoShape 37"/>
          <p:cNvCxnSpPr>
            <a:cxnSpLocks noChangeShapeType="1"/>
          </p:cNvCxnSpPr>
          <p:nvPr/>
        </p:nvCxnSpPr>
        <p:spPr bwMode="auto">
          <a:xfrm rot="5400000">
            <a:off x="1483519" y="2412206"/>
            <a:ext cx="439738" cy="1031875"/>
          </a:xfrm>
          <a:prstGeom prst="bentConnector2">
            <a:avLst/>
          </a:prstGeom>
          <a:noFill/>
          <a:ln w="28575">
            <a:solidFill>
              <a:srgbClr val="FFFF00"/>
            </a:solidFill>
            <a:prstDash val="sysDot"/>
            <a:miter lim="800000"/>
            <a:headEnd/>
            <a:tailEnd type="arrow" w="sm" len="med"/>
          </a:ln>
        </p:spPr>
      </p:cxnSp>
      <p:sp>
        <p:nvSpPr>
          <p:cNvPr id="40998" name="Text Box 44"/>
          <p:cNvSpPr txBox="1">
            <a:spLocks noChangeArrowheads="1"/>
          </p:cNvSpPr>
          <p:nvPr/>
        </p:nvSpPr>
        <p:spPr bwMode="auto">
          <a:xfrm>
            <a:off x="7524750" y="4518025"/>
            <a:ext cx="1295400" cy="711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 dirty="0">
                <a:solidFill>
                  <a:schemeClr val="bg1"/>
                </a:solidFill>
                <a:latin typeface="Arial" pitchFamily="34" charset="0"/>
              </a:rPr>
              <a:t>Resolución de Reconocimiento oficial provisorio del título</a:t>
            </a:r>
          </a:p>
        </p:txBody>
      </p:sp>
      <p:sp>
        <p:nvSpPr>
          <p:cNvPr id="40999" name="AutoShape 45"/>
          <p:cNvSpPr>
            <a:spLocks noChangeArrowheads="1"/>
          </p:cNvSpPr>
          <p:nvPr/>
        </p:nvSpPr>
        <p:spPr bwMode="auto">
          <a:xfrm>
            <a:off x="6507163" y="4759325"/>
            <a:ext cx="152400" cy="254000"/>
          </a:xfrm>
          <a:prstGeom prst="flowChartCollat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1000" name="AutoShape 46"/>
          <p:cNvSpPr>
            <a:spLocks noChangeArrowheads="1"/>
          </p:cNvSpPr>
          <p:nvPr/>
        </p:nvSpPr>
        <p:spPr bwMode="auto">
          <a:xfrm>
            <a:off x="5927725" y="5546725"/>
            <a:ext cx="1524000" cy="762000"/>
          </a:xfrm>
          <a:prstGeom prst="flowChartDecision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1001" name="Text Box 47"/>
          <p:cNvSpPr txBox="1">
            <a:spLocks noChangeArrowheads="1"/>
          </p:cNvSpPr>
          <p:nvPr/>
        </p:nvSpPr>
        <p:spPr bwMode="auto">
          <a:xfrm>
            <a:off x="6156325" y="5776913"/>
            <a:ext cx="1079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solidFill>
                  <a:schemeClr val="bg1"/>
                </a:solidFill>
                <a:latin typeface="Arial" pitchFamily="34" charset="0"/>
              </a:rPr>
              <a:t>MECyT</a:t>
            </a:r>
            <a:endParaRPr lang="es-ES_tradnl" sz="1000">
              <a:solidFill>
                <a:schemeClr val="bg1"/>
              </a:solidFill>
              <a:latin typeface="Times New Roman" pitchFamily="18" charset="0"/>
            </a:endParaRPr>
          </a:p>
        </p:txBody>
      </p:sp>
      <p:cxnSp>
        <p:nvCxnSpPr>
          <p:cNvPr id="41002" name="AutoShape 48"/>
          <p:cNvCxnSpPr>
            <a:cxnSpLocks noChangeShapeType="1"/>
            <a:stCxn id="41000" idx="0"/>
          </p:cNvCxnSpPr>
          <p:nvPr/>
        </p:nvCxnSpPr>
        <p:spPr bwMode="auto">
          <a:xfrm rot="5400000" flipH="1">
            <a:off x="6369844" y="5226844"/>
            <a:ext cx="533400" cy="106362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FF00"/>
            </a:solidFill>
            <a:prstDash val="sysDot"/>
            <a:miter lim="800000"/>
            <a:headEnd/>
            <a:tailEnd type="arrow" w="sm" len="med"/>
          </a:ln>
        </p:spPr>
      </p:cxnSp>
      <p:cxnSp>
        <p:nvCxnSpPr>
          <p:cNvPr id="41003" name="AutoShape 49"/>
          <p:cNvCxnSpPr>
            <a:cxnSpLocks noChangeShapeType="1"/>
            <a:stCxn id="41004" idx="2"/>
            <a:endCxn id="40999" idx="0"/>
          </p:cNvCxnSpPr>
          <p:nvPr/>
        </p:nvCxnSpPr>
        <p:spPr bwMode="auto">
          <a:xfrm rot="5400000">
            <a:off x="6415882" y="4442619"/>
            <a:ext cx="484187" cy="149225"/>
          </a:xfrm>
          <a:prstGeom prst="bentConnector3">
            <a:avLst>
              <a:gd name="adj1" fmla="val 49838"/>
            </a:avLst>
          </a:prstGeom>
          <a:noFill/>
          <a:ln w="28575">
            <a:solidFill>
              <a:srgbClr val="FFFF00"/>
            </a:solidFill>
            <a:prstDash val="sysDot"/>
            <a:miter lim="800000"/>
            <a:headEnd/>
            <a:tailEnd type="arrow" w="sm" len="med"/>
          </a:ln>
        </p:spPr>
      </p:cxnSp>
      <p:sp>
        <p:nvSpPr>
          <p:cNvPr id="41004" name="Text Box 50"/>
          <p:cNvSpPr txBox="1">
            <a:spLocks noChangeArrowheads="1"/>
          </p:cNvSpPr>
          <p:nvPr/>
        </p:nvSpPr>
        <p:spPr bwMode="auto">
          <a:xfrm>
            <a:off x="6084888" y="3716338"/>
            <a:ext cx="1295400" cy="558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 dirty="0">
                <a:solidFill>
                  <a:schemeClr val="bg1"/>
                </a:solidFill>
                <a:latin typeface="Arial" pitchFamily="34" charset="0"/>
              </a:rPr>
              <a:t>Requisitos formales adicionales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609600" y="381000"/>
            <a:ext cx="762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es-AR" sz="2800">
                <a:latin typeface="Arial" pitchFamily="34" charset="0"/>
              </a:rPr>
              <a:t>Núcleos de las Guías de Evaluación y Autoevaluación</a:t>
            </a:r>
            <a:endParaRPr lang="es-ES" sz="2800">
              <a:latin typeface="Arial" pitchFamily="34" charset="0"/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33400" y="1447800"/>
            <a:ext cx="8229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tabLst>
                <a:tab pos="449263" algn="r"/>
                <a:tab pos="2806700" algn="ctr"/>
                <a:tab pos="5611813" algn="r"/>
              </a:tabLst>
            </a:pPr>
            <a:r>
              <a:rPr lang="en-GB" dirty="0">
                <a:latin typeface="Arial" pitchFamily="34" charset="0"/>
                <a:cs typeface="Times New Roman" pitchFamily="18" charset="0"/>
              </a:rPr>
              <a:t>Los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aspectos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 a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analizar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 se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agruparon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 en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núcleos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teniendo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 en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cuenta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  la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información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 de la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Solicitud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 de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Acreditación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, la </a:t>
            </a:r>
            <a:r>
              <a:rPr lang="en-GB" dirty="0" err="1" smtClean="0">
                <a:latin typeface="Arial" pitchFamily="34" charset="0"/>
                <a:cs typeface="Times New Roman" pitchFamily="18" charset="0"/>
              </a:rPr>
              <a:t>Resolución</a:t>
            </a:r>
            <a:r>
              <a:rPr lang="en-GB" dirty="0" smtClean="0">
                <a:latin typeface="Arial" pitchFamily="34" charset="0"/>
                <a:cs typeface="Times New Roman" pitchFamily="18" charset="0"/>
              </a:rPr>
              <a:t> de </a:t>
            </a:r>
            <a:r>
              <a:rPr lang="en-GB" dirty="0" err="1" smtClean="0">
                <a:latin typeface="Arial" pitchFamily="34" charset="0"/>
                <a:cs typeface="Times New Roman" pitchFamily="18" charset="0"/>
              </a:rPr>
              <a:t>estándares</a:t>
            </a:r>
            <a:r>
              <a:rPr lang="en-GB" dirty="0" smtClean="0">
                <a:latin typeface="Arial" pitchFamily="34" charset="0"/>
                <a:cs typeface="Times New Roman" pitchFamily="18" charset="0"/>
              </a:rPr>
              <a:t> y 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la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experiencia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 de las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convocatorias</a:t>
            </a:r>
            <a:r>
              <a:rPr lang="en-GB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GB" dirty="0" err="1">
                <a:latin typeface="Arial" pitchFamily="34" charset="0"/>
                <a:cs typeface="Times New Roman" pitchFamily="18" charset="0"/>
              </a:rPr>
              <a:t>anteriores</a:t>
            </a:r>
            <a:endParaRPr lang="en-GB" dirty="0">
              <a:latin typeface="Arial" pitchFamily="34" charset="0"/>
              <a:cs typeface="Times New Roman" pitchFamily="18" charset="0"/>
            </a:endParaRPr>
          </a:p>
        </p:txBody>
      </p:sp>
      <p:grpSp>
        <p:nvGrpSpPr>
          <p:cNvPr id="35844" name="Group 4"/>
          <p:cNvGrpSpPr>
            <a:grpSpLocks/>
          </p:cNvGrpSpPr>
          <p:nvPr/>
        </p:nvGrpSpPr>
        <p:grpSpPr bwMode="auto">
          <a:xfrm>
            <a:off x="0" y="2924175"/>
            <a:ext cx="8915400" cy="2952750"/>
            <a:chOff x="0" y="1842"/>
            <a:chExt cx="5616" cy="1860"/>
          </a:xfrm>
        </p:grpSpPr>
        <p:sp>
          <p:nvSpPr>
            <p:cNvPr id="35845" name="Rectangle 5"/>
            <p:cNvSpPr>
              <a:spLocks noChangeArrowheads="1"/>
            </p:cNvSpPr>
            <p:nvPr/>
          </p:nvSpPr>
          <p:spPr bwMode="auto">
            <a:xfrm>
              <a:off x="657" y="3452"/>
              <a:ext cx="476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vl="1">
                <a:buFont typeface="Wingdings" pitchFamily="2" charset="2"/>
                <a:buNone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4. Resultados y mecanismos de revisión y supervisión</a:t>
              </a:r>
            </a:p>
          </p:txBody>
        </p:sp>
        <p:sp>
          <p:nvSpPr>
            <p:cNvPr id="35846" name="Rectangle 6"/>
            <p:cNvSpPr>
              <a:spLocks noChangeArrowheads="1"/>
            </p:cNvSpPr>
            <p:nvPr/>
          </p:nvSpPr>
          <p:spPr bwMode="auto">
            <a:xfrm>
              <a:off x="0" y="1842"/>
              <a:ext cx="561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vl="1"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Núcleos</a:t>
              </a:r>
              <a:r>
                <a:rPr lang="en-GB" sz="2000">
                  <a:solidFill>
                    <a:schemeClr val="bg1"/>
                  </a:solidFill>
                  <a:latin typeface="Arial" pitchFamily="34" charset="0"/>
                  <a:cs typeface="Times New Roman" pitchFamily="18" charset="0"/>
                </a:rPr>
                <a:t>:</a:t>
              </a:r>
            </a:p>
          </p:txBody>
        </p:sp>
        <p:sp>
          <p:nvSpPr>
            <p:cNvPr id="35847" name="Rectangle 7"/>
            <p:cNvSpPr>
              <a:spLocks noChangeArrowheads="1"/>
            </p:cNvSpPr>
            <p:nvPr/>
          </p:nvSpPr>
          <p:spPr bwMode="auto">
            <a:xfrm>
              <a:off x="657" y="2069"/>
              <a:ext cx="4945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vl="1">
                <a:buFont typeface="Wingdings" pitchFamily="2" charset="2"/>
                <a:buNone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solidFill>
                    <a:schemeClr val="bg1"/>
                  </a:solidFill>
                  <a:latin typeface="Arial" pitchFamily="34" charset="0"/>
                  <a:cs typeface="Times New Roman" pitchFamily="18" charset="0"/>
                </a:rPr>
                <a:t>	</a:t>
              </a:r>
              <a:r>
                <a:rPr lang="en-GB" sz="2000">
                  <a:latin typeface="Arial" pitchFamily="34" charset="0"/>
                  <a:cs typeface="Times New Roman" pitchFamily="18" charset="0"/>
                </a:rPr>
                <a:t>1. Inserción institucional, marco normativo y conducción del   </a:t>
              </a:r>
            </a:p>
            <a:p>
              <a:pPr lvl="1">
                <a:buFont typeface="Wingdings" pitchFamily="2" charset="2"/>
                <a:buNone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    posgrado.</a:t>
              </a:r>
            </a:p>
          </p:txBody>
        </p:sp>
        <p:sp>
          <p:nvSpPr>
            <p:cNvPr id="35848" name="Rectangle 8"/>
            <p:cNvSpPr>
              <a:spLocks noChangeArrowheads="1"/>
            </p:cNvSpPr>
            <p:nvPr/>
          </p:nvSpPr>
          <p:spPr bwMode="auto">
            <a:xfrm>
              <a:off x="657" y="2636"/>
              <a:ext cx="476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vl="1">
                <a:buFont typeface="Wingdings" pitchFamily="2" charset="2"/>
                <a:buNone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2. Diseño, duración y desarrollo del plan de estudios.</a:t>
              </a:r>
            </a:p>
          </p:txBody>
        </p:sp>
        <p:sp>
          <p:nvSpPr>
            <p:cNvPr id="35849" name="Rectangle 9"/>
            <p:cNvSpPr>
              <a:spLocks noChangeArrowheads="1"/>
            </p:cNvSpPr>
            <p:nvPr/>
          </p:nvSpPr>
          <p:spPr bwMode="auto">
            <a:xfrm>
              <a:off x="657" y="2999"/>
              <a:ext cx="449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vl="1">
                <a:buFont typeface="Wingdings" pitchFamily="2" charset="2"/>
                <a:buNone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3. Proceso de formación</a:t>
              </a:r>
            </a:p>
          </p:txBody>
        </p:sp>
        <p:sp>
          <p:nvSpPr>
            <p:cNvPr id="35850" name="Line 10"/>
            <p:cNvSpPr>
              <a:spLocks noChangeShapeType="1"/>
            </p:cNvSpPr>
            <p:nvPr/>
          </p:nvSpPr>
          <p:spPr bwMode="auto">
            <a:xfrm>
              <a:off x="657" y="2115"/>
              <a:ext cx="0" cy="1497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AR"/>
            </a:p>
          </p:txBody>
        </p:sp>
        <p:sp>
          <p:nvSpPr>
            <p:cNvPr id="35851" name="Line 11"/>
            <p:cNvSpPr>
              <a:spLocks noChangeShapeType="1"/>
            </p:cNvSpPr>
            <p:nvPr/>
          </p:nvSpPr>
          <p:spPr bwMode="auto">
            <a:xfrm flipV="1">
              <a:off x="657" y="2205"/>
              <a:ext cx="318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AR"/>
            </a:p>
          </p:txBody>
        </p:sp>
        <p:sp>
          <p:nvSpPr>
            <p:cNvPr id="35852" name="Line 12"/>
            <p:cNvSpPr>
              <a:spLocks noChangeShapeType="1"/>
            </p:cNvSpPr>
            <p:nvPr/>
          </p:nvSpPr>
          <p:spPr bwMode="auto">
            <a:xfrm flipV="1">
              <a:off x="657" y="3612"/>
              <a:ext cx="318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AR"/>
            </a:p>
          </p:txBody>
        </p:sp>
        <p:sp>
          <p:nvSpPr>
            <p:cNvPr id="35853" name="Line 13"/>
            <p:cNvSpPr>
              <a:spLocks noChangeShapeType="1"/>
            </p:cNvSpPr>
            <p:nvPr/>
          </p:nvSpPr>
          <p:spPr bwMode="auto">
            <a:xfrm flipV="1">
              <a:off x="657" y="3158"/>
              <a:ext cx="318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AR"/>
            </a:p>
          </p:txBody>
        </p:sp>
        <p:sp>
          <p:nvSpPr>
            <p:cNvPr id="35854" name="Line 14"/>
            <p:cNvSpPr>
              <a:spLocks noChangeShapeType="1"/>
            </p:cNvSpPr>
            <p:nvPr/>
          </p:nvSpPr>
          <p:spPr bwMode="auto">
            <a:xfrm flipV="1">
              <a:off x="657" y="2795"/>
              <a:ext cx="318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A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0" y="381000"/>
            <a:ext cx="8820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es-AR" sz="2400">
                <a:latin typeface="Arial" pitchFamily="34" charset="0"/>
              </a:rPr>
              <a:t>1. Inserción Institucional, Marco Normativo y Conducción del Posgrado </a:t>
            </a:r>
            <a:endParaRPr lang="es-ES" sz="2400">
              <a:latin typeface="Arial" pitchFamily="34" charset="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533400" y="1463675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tabLst>
                <a:tab pos="449263" algn="r"/>
                <a:tab pos="2806700" algn="ctr"/>
                <a:tab pos="5611813" algn="r"/>
              </a:tabLst>
            </a:pPr>
            <a:r>
              <a:rPr lang="en-GB" sz="2000">
                <a:latin typeface="Arial" pitchFamily="34" charset="0"/>
                <a:cs typeface="Times New Roman" pitchFamily="18" charset="0"/>
              </a:rPr>
              <a:t>Fundamentos de creación de la carrera</a:t>
            </a:r>
          </a:p>
        </p:txBody>
      </p:sp>
      <p:grpSp>
        <p:nvGrpSpPr>
          <p:cNvPr id="36868" name="Group 4"/>
          <p:cNvGrpSpPr>
            <a:grpSpLocks/>
          </p:cNvGrpSpPr>
          <p:nvPr/>
        </p:nvGrpSpPr>
        <p:grpSpPr bwMode="auto">
          <a:xfrm>
            <a:off x="476250" y="2565400"/>
            <a:ext cx="8667750" cy="1800225"/>
            <a:chOff x="300" y="1616"/>
            <a:chExt cx="5460" cy="1134"/>
          </a:xfrm>
        </p:grpSpPr>
        <p:sp>
          <p:nvSpPr>
            <p:cNvPr id="36869" name="Rectangle 5"/>
            <p:cNvSpPr>
              <a:spLocks noChangeArrowheads="1"/>
            </p:cNvSpPr>
            <p:nvPr/>
          </p:nvSpPr>
          <p:spPr bwMode="auto">
            <a:xfrm>
              <a:off x="2353" y="1955"/>
              <a:ext cx="31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Vinculación con otras carreras de la UA</a:t>
              </a:r>
            </a:p>
          </p:txBody>
        </p:sp>
        <p:sp>
          <p:nvSpPr>
            <p:cNvPr id="36870" name="Rectangle 6"/>
            <p:cNvSpPr>
              <a:spLocks noChangeArrowheads="1"/>
            </p:cNvSpPr>
            <p:nvPr/>
          </p:nvSpPr>
          <p:spPr bwMode="auto">
            <a:xfrm>
              <a:off x="2351" y="1616"/>
              <a:ext cx="145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Marco normativo</a:t>
              </a:r>
            </a:p>
          </p:txBody>
        </p:sp>
        <p:sp>
          <p:nvSpPr>
            <p:cNvPr id="36871" name="Rectangle 7"/>
            <p:cNvSpPr>
              <a:spLocks noChangeArrowheads="1"/>
            </p:cNvSpPr>
            <p:nvPr/>
          </p:nvSpPr>
          <p:spPr bwMode="auto">
            <a:xfrm>
              <a:off x="2354" y="2308"/>
              <a:ext cx="340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Existencia y pertinencia de convenios de cooperación</a:t>
              </a:r>
            </a:p>
          </p:txBody>
        </p:sp>
        <p:sp>
          <p:nvSpPr>
            <p:cNvPr id="36872" name="Rectangle 8"/>
            <p:cNvSpPr>
              <a:spLocks noChangeArrowheads="1"/>
            </p:cNvSpPr>
            <p:nvPr/>
          </p:nvSpPr>
          <p:spPr bwMode="auto">
            <a:xfrm>
              <a:off x="300" y="2091"/>
              <a:ext cx="182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Ø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Marco Institucional</a:t>
              </a:r>
            </a:p>
          </p:txBody>
        </p:sp>
        <p:sp>
          <p:nvSpPr>
            <p:cNvPr id="36873" name="AutoShape 9"/>
            <p:cNvSpPr>
              <a:spLocks/>
            </p:cNvSpPr>
            <p:nvPr/>
          </p:nvSpPr>
          <p:spPr bwMode="auto">
            <a:xfrm>
              <a:off x="2245" y="1706"/>
              <a:ext cx="136" cy="998"/>
            </a:xfrm>
            <a:prstGeom prst="leftBrace">
              <a:avLst>
                <a:gd name="adj1" fmla="val 61152"/>
                <a:gd name="adj2" fmla="val 50000"/>
              </a:avLst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36874" name="Group 10"/>
          <p:cNvGrpSpPr>
            <a:grpSpLocks/>
          </p:cNvGrpSpPr>
          <p:nvPr/>
        </p:nvGrpSpPr>
        <p:grpSpPr bwMode="auto">
          <a:xfrm>
            <a:off x="533400" y="4868863"/>
            <a:ext cx="6846888" cy="1584325"/>
            <a:chOff x="336" y="3067"/>
            <a:chExt cx="4313" cy="998"/>
          </a:xfrm>
        </p:grpSpPr>
        <p:sp>
          <p:nvSpPr>
            <p:cNvPr id="36875" name="Rectangle 11"/>
            <p:cNvSpPr>
              <a:spLocks noChangeArrowheads="1"/>
            </p:cNvSpPr>
            <p:nvPr/>
          </p:nvSpPr>
          <p:spPr bwMode="auto">
            <a:xfrm>
              <a:off x="336" y="3452"/>
              <a:ext cx="190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Ø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Estructura de gobierno</a:t>
              </a:r>
            </a:p>
          </p:txBody>
        </p:sp>
        <p:sp>
          <p:nvSpPr>
            <p:cNvPr id="36876" name="Rectangle 12"/>
            <p:cNvSpPr>
              <a:spLocks noChangeArrowheads="1"/>
            </p:cNvSpPr>
            <p:nvPr/>
          </p:nvSpPr>
          <p:spPr bwMode="auto">
            <a:xfrm>
              <a:off x="2468" y="3113"/>
              <a:ext cx="145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Funciones </a:t>
              </a:r>
            </a:p>
          </p:txBody>
        </p:sp>
        <p:sp>
          <p:nvSpPr>
            <p:cNvPr id="36877" name="Rectangle 13"/>
            <p:cNvSpPr>
              <a:spLocks noChangeArrowheads="1"/>
            </p:cNvSpPr>
            <p:nvPr/>
          </p:nvSpPr>
          <p:spPr bwMode="auto">
            <a:xfrm>
              <a:off x="2472" y="3566"/>
              <a:ext cx="217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Perfiles de las autoridades</a:t>
              </a:r>
            </a:p>
          </p:txBody>
        </p:sp>
        <p:sp>
          <p:nvSpPr>
            <p:cNvPr id="36878" name="AutoShape 14"/>
            <p:cNvSpPr>
              <a:spLocks/>
            </p:cNvSpPr>
            <p:nvPr/>
          </p:nvSpPr>
          <p:spPr bwMode="auto">
            <a:xfrm>
              <a:off x="2245" y="3067"/>
              <a:ext cx="136" cy="998"/>
            </a:xfrm>
            <a:prstGeom prst="leftBrace">
              <a:avLst>
                <a:gd name="adj1" fmla="val 61152"/>
                <a:gd name="adj2" fmla="val 50000"/>
              </a:avLst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0" y="381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es-AR" sz="2400">
                <a:latin typeface="Arial" pitchFamily="34" charset="0"/>
              </a:rPr>
              <a:t>2. Diseño, Duración y Desarrollo del Plan de Estudios </a:t>
            </a:r>
            <a:endParaRPr lang="es-ES" sz="2400">
              <a:latin typeface="Arial" pitchFamily="34" charset="0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533400" y="1508125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tabLst>
                <a:tab pos="449263" algn="r"/>
                <a:tab pos="2806700" algn="ctr"/>
                <a:tab pos="5611813" algn="r"/>
              </a:tabLst>
            </a:pPr>
            <a:r>
              <a:rPr lang="en-GB" sz="2000">
                <a:latin typeface="Arial" pitchFamily="34" charset="0"/>
                <a:cs typeface="Times New Roman" pitchFamily="18" charset="0"/>
              </a:rPr>
              <a:t>Diseño del plan de estudios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533400" y="2041525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tabLst>
                <a:tab pos="449263" algn="r"/>
                <a:tab pos="2806700" algn="ctr"/>
                <a:tab pos="5611813" algn="r"/>
              </a:tabLst>
            </a:pPr>
            <a:r>
              <a:rPr lang="en-GB" sz="2000">
                <a:latin typeface="Arial" pitchFamily="34" charset="0"/>
                <a:cs typeface="Times New Roman" pitchFamily="18" charset="0"/>
              </a:rPr>
              <a:t>Objetivos de la carrera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533400" y="2574925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tabLst>
                <a:tab pos="449263" algn="r"/>
                <a:tab pos="2806700" algn="ctr"/>
                <a:tab pos="5611813" algn="r"/>
              </a:tabLst>
            </a:pPr>
            <a:r>
              <a:rPr lang="en-GB" sz="2000">
                <a:latin typeface="Arial" pitchFamily="34" charset="0"/>
                <a:cs typeface="Times New Roman" pitchFamily="18" charset="0"/>
              </a:rPr>
              <a:t>Perfil del graduado</a:t>
            </a: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533400" y="3032125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tabLst>
                <a:tab pos="449263" algn="r"/>
                <a:tab pos="2806700" algn="ctr"/>
                <a:tab pos="5611813" algn="r"/>
              </a:tabLst>
            </a:pPr>
            <a:r>
              <a:rPr lang="en-GB" sz="2000">
                <a:latin typeface="Arial" pitchFamily="34" charset="0"/>
                <a:cs typeface="Times New Roman" pitchFamily="18" charset="0"/>
              </a:rPr>
              <a:t>Carga horaria de la carrera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533400" y="4403725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tabLst>
                <a:tab pos="449263" algn="r"/>
                <a:tab pos="2806700" algn="ctr"/>
                <a:tab pos="5611813" algn="r"/>
              </a:tabLst>
            </a:pPr>
            <a:r>
              <a:rPr lang="en-GB" sz="2000">
                <a:latin typeface="Arial" pitchFamily="34" charset="0"/>
                <a:cs typeface="Times New Roman" pitchFamily="18" charset="0"/>
              </a:rPr>
              <a:t>Modalidades de evaluación</a:t>
            </a: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533400" y="5013325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tabLst>
                <a:tab pos="449263" algn="r"/>
                <a:tab pos="2806700" algn="ctr"/>
                <a:tab pos="5611813" algn="r"/>
              </a:tabLst>
            </a:pPr>
            <a:r>
              <a:rPr lang="en-GB" sz="2000">
                <a:latin typeface="Arial" pitchFamily="34" charset="0"/>
                <a:cs typeface="Times New Roman" pitchFamily="18" charset="0"/>
              </a:rPr>
              <a:t>Actividades de formación práctica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533400" y="5622925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tabLst>
                <a:tab pos="449263" algn="r"/>
                <a:tab pos="2806700" algn="ctr"/>
                <a:tab pos="5611813" algn="r"/>
              </a:tabLst>
            </a:pPr>
            <a:r>
              <a:rPr lang="en-GB" sz="2000">
                <a:latin typeface="Arial" pitchFamily="34" charset="0"/>
                <a:cs typeface="Times New Roman" pitchFamily="18" charset="0"/>
              </a:rPr>
              <a:t>Requisitos de ingreso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533400" y="3565525"/>
            <a:ext cx="822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  <a:tabLst>
                <a:tab pos="449263" algn="r"/>
                <a:tab pos="2806700" algn="ctr"/>
                <a:tab pos="5611813" algn="r"/>
              </a:tabLst>
            </a:pPr>
            <a:r>
              <a:rPr lang="en-GB" sz="2000">
                <a:latin typeface="Arial" pitchFamily="34" charset="0"/>
                <a:cs typeface="Times New Roman" pitchFamily="18" charset="0"/>
              </a:rPr>
              <a:t>Actualización de los contenidos y la bibliografía de las actividades curriculares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0" y="381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es-AR" sz="2800">
                <a:latin typeface="Arial" pitchFamily="34" charset="0"/>
              </a:rPr>
              <a:t>3. Proceso de Formación </a:t>
            </a:r>
            <a:endParaRPr lang="es-ES" sz="2800">
              <a:latin typeface="Arial" pitchFamily="34" charset="0"/>
            </a:endParaRPr>
          </a:p>
        </p:txBody>
      </p:sp>
      <p:grpSp>
        <p:nvGrpSpPr>
          <p:cNvPr id="38915" name="Group 3"/>
          <p:cNvGrpSpPr>
            <a:grpSpLocks/>
          </p:cNvGrpSpPr>
          <p:nvPr/>
        </p:nvGrpSpPr>
        <p:grpSpPr bwMode="auto">
          <a:xfrm>
            <a:off x="900113" y="1268413"/>
            <a:ext cx="7632700" cy="1262062"/>
            <a:chOff x="567" y="799"/>
            <a:chExt cx="4808" cy="795"/>
          </a:xfrm>
        </p:grpSpPr>
        <p:sp>
          <p:nvSpPr>
            <p:cNvPr id="38916" name="Rectangle 4"/>
            <p:cNvSpPr>
              <a:spLocks noChangeArrowheads="1"/>
            </p:cNvSpPr>
            <p:nvPr/>
          </p:nvSpPr>
          <p:spPr bwMode="auto">
            <a:xfrm>
              <a:off x="2513" y="799"/>
              <a:ext cx="12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Composición</a:t>
              </a:r>
            </a:p>
          </p:txBody>
        </p:sp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2513" y="981"/>
              <a:ext cx="136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Antecedentes</a:t>
              </a:r>
            </a:p>
          </p:txBody>
        </p:sp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2513" y="1162"/>
              <a:ext cx="190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Experiencia</a:t>
              </a: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567" y="1026"/>
              <a:ext cx="17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Ø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Cuerpo Académico</a:t>
              </a: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2513" y="1344"/>
              <a:ext cx="286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Pertinencia de los nombramientos</a:t>
              </a:r>
            </a:p>
          </p:txBody>
        </p:sp>
        <p:sp>
          <p:nvSpPr>
            <p:cNvPr id="38921" name="AutoShape 9"/>
            <p:cNvSpPr>
              <a:spLocks/>
            </p:cNvSpPr>
            <p:nvPr/>
          </p:nvSpPr>
          <p:spPr bwMode="auto">
            <a:xfrm>
              <a:off x="2290" y="845"/>
              <a:ext cx="227" cy="680"/>
            </a:xfrm>
            <a:prstGeom prst="leftBrace">
              <a:avLst>
                <a:gd name="adj1" fmla="val 24963"/>
                <a:gd name="adj2" fmla="val 50000"/>
              </a:avLst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38922" name="Group 10"/>
          <p:cNvGrpSpPr>
            <a:grpSpLocks/>
          </p:cNvGrpSpPr>
          <p:nvPr/>
        </p:nvGrpSpPr>
        <p:grpSpPr bwMode="auto">
          <a:xfrm>
            <a:off x="971550" y="5013325"/>
            <a:ext cx="5327650" cy="1152525"/>
            <a:chOff x="703" y="3158"/>
            <a:chExt cx="3356" cy="726"/>
          </a:xfrm>
        </p:grpSpPr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703" y="3294"/>
              <a:ext cx="150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Ø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Infraestructura y equipamiento</a:t>
              </a: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2513" y="3407"/>
              <a:ext cx="154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Equipamiento</a:t>
              </a: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2513" y="3634"/>
              <a:ext cx="104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Biblioteca</a:t>
              </a:r>
            </a:p>
          </p:txBody>
        </p:sp>
        <p:sp>
          <p:nvSpPr>
            <p:cNvPr id="38926" name="Rectangle 14"/>
            <p:cNvSpPr>
              <a:spLocks noChangeArrowheads="1"/>
            </p:cNvSpPr>
            <p:nvPr/>
          </p:nvSpPr>
          <p:spPr bwMode="auto">
            <a:xfrm>
              <a:off x="2517" y="3158"/>
              <a:ext cx="15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Espacios físicos</a:t>
              </a:r>
            </a:p>
          </p:txBody>
        </p:sp>
        <p:sp>
          <p:nvSpPr>
            <p:cNvPr id="38927" name="AutoShape 15"/>
            <p:cNvSpPr>
              <a:spLocks/>
            </p:cNvSpPr>
            <p:nvPr/>
          </p:nvSpPr>
          <p:spPr bwMode="auto">
            <a:xfrm>
              <a:off x="2290" y="3204"/>
              <a:ext cx="227" cy="680"/>
            </a:xfrm>
            <a:prstGeom prst="leftBrace">
              <a:avLst>
                <a:gd name="adj1" fmla="val 24963"/>
                <a:gd name="adj2" fmla="val 50000"/>
              </a:avLst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38928" name="Group 16"/>
          <p:cNvGrpSpPr>
            <a:grpSpLocks/>
          </p:cNvGrpSpPr>
          <p:nvPr/>
        </p:nvGrpSpPr>
        <p:grpSpPr bwMode="auto">
          <a:xfrm>
            <a:off x="971550" y="3141663"/>
            <a:ext cx="6697663" cy="1404937"/>
            <a:chOff x="657" y="1979"/>
            <a:chExt cx="4219" cy="885"/>
          </a:xfrm>
        </p:grpSpPr>
        <p:sp>
          <p:nvSpPr>
            <p:cNvPr id="38929" name="Rectangle 17"/>
            <p:cNvSpPr>
              <a:spLocks noChangeArrowheads="1"/>
            </p:cNvSpPr>
            <p:nvPr/>
          </p:nvSpPr>
          <p:spPr bwMode="auto">
            <a:xfrm>
              <a:off x="2513" y="1979"/>
              <a:ext cx="1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Cantidad de alumnos</a:t>
              </a:r>
            </a:p>
          </p:txBody>
        </p:sp>
        <p:sp>
          <p:nvSpPr>
            <p:cNvPr id="38930" name="Rectangle 18"/>
            <p:cNvSpPr>
              <a:spLocks noChangeArrowheads="1"/>
            </p:cNvSpPr>
            <p:nvPr/>
          </p:nvSpPr>
          <p:spPr bwMode="auto">
            <a:xfrm>
              <a:off x="2513" y="2160"/>
              <a:ext cx="204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Evolución por cohortes</a:t>
              </a:r>
            </a:p>
          </p:txBody>
        </p:sp>
        <p:sp>
          <p:nvSpPr>
            <p:cNvPr id="38931" name="Rectangle 19"/>
            <p:cNvSpPr>
              <a:spLocks noChangeArrowheads="1"/>
            </p:cNvSpPr>
            <p:nvPr/>
          </p:nvSpPr>
          <p:spPr bwMode="auto">
            <a:xfrm>
              <a:off x="2513" y="2614"/>
              <a:ext cx="18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Existencia de becas</a:t>
              </a:r>
            </a:p>
          </p:txBody>
        </p:sp>
        <p:sp>
          <p:nvSpPr>
            <p:cNvPr id="38932" name="Rectangle 20"/>
            <p:cNvSpPr>
              <a:spLocks noChangeArrowheads="1"/>
            </p:cNvSpPr>
            <p:nvPr/>
          </p:nvSpPr>
          <p:spPr bwMode="auto">
            <a:xfrm>
              <a:off x="2513" y="2387"/>
              <a:ext cx="236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Características de alumnos</a:t>
              </a:r>
            </a:p>
          </p:txBody>
        </p:sp>
        <p:sp>
          <p:nvSpPr>
            <p:cNvPr id="38933" name="Rectangle 21"/>
            <p:cNvSpPr>
              <a:spLocks noChangeArrowheads="1"/>
            </p:cNvSpPr>
            <p:nvPr/>
          </p:nvSpPr>
          <p:spPr bwMode="auto">
            <a:xfrm>
              <a:off x="657" y="2251"/>
              <a:ext cx="172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Ø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Alumnos</a:t>
              </a:r>
            </a:p>
          </p:txBody>
        </p:sp>
        <p:sp>
          <p:nvSpPr>
            <p:cNvPr id="38934" name="AutoShape 22"/>
            <p:cNvSpPr>
              <a:spLocks/>
            </p:cNvSpPr>
            <p:nvPr/>
          </p:nvSpPr>
          <p:spPr bwMode="auto">
            <a:xfrm>
              <a:off x="2290" y="1979"/>
              <a:ext cx="227" cy="861"/>
            </a:xfrm>
            <a:prstGeom prst="leftBrace">
              <a:avLst>
                <a:gd name="adj1" fmla="val 31608"/>
                <a:gd name="adj2" fmla="val 50000"/>
              </a:avLst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0" y="381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es-AR" sz="2400">
                <a:latin typeface="Arial" pitchFamily="34" charset="0"/>
              </a:rPr>
              <a:t>4.Resultados y Mecanismos de Revisión y Supervisión </a:t>
            </a:r>
            <a:endParaRPr lang="es-ES" sz="2400">
              <a:latin typeface="Arial" pitchFamily="34" charset="0"/>
            </a:endParaRPr>
          </a:p>
        </p:txBody>
      </p:sp>
      <p:grpSp>
        <p:nvGrpSpPr>
          <p:cNvPr id="39939" name="Group 3"/>
          <p:cNvGrpSpPr>
            <a:grpSpLocks/>
          </p:cNvGrpSpPr>
          <p:nvPr/>
        </p:nvGrpSpPr>
        <p:grpSpPr bwMode="auto">
          <a:xfrm>
            <a:off x="611188" y="1412875"/>
            <a:ext cx="7273925" cy="720725"/>
            <a:chOff x="385" y="890"/>
            <a:chExt cx="4582" cy="454"/>
          </a:xfrm>
        </p:grpSpPr>
        <p:sp>
          <p:nvSpPr>
            <p:cNvPr id="39940" name="Rectangle 4"/>
            <p:cNvSpPr>
              <a:spLocks noChangeArrowheads="1"/>
            </p:cNvSpPr>
            <p:nvPr/>
          </p:nvSpPr>
          <p:spPr bwMode="auto">
            <a:xfrm>
              <a:off x="2059" y="890"/>
              <a:ext cx="17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Tasa de graduación</a:t>
              </a:r>
            </a:p>
          </p:txBody>
        </p:sp>
        <p:sp>
          <p:nvSpPr>
            <p:cNvPr id="39941" name="Rectangle 5"/>
            <p:cNvSpPr>
              <a:spLocks noChangeArrowheads="1"/>
            </p:cNvSpPr>
            <p:nvPr/>
          </p:nvSpPr>
          <p:spPr bwMode="auto">
            <a:xfrm>
              <a:off x="2060" y="1094"/>
              <a:ext cx="290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Calidad de los trabajos finales o tesis</a:t>
              </a: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auto">
            <a:xfrm>
              <a:off x="385" y="1026"/>
              <a:ext cx="17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Ø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Graduados</a:t>
              </a:r>
            </a:p>
          </p:txBody>
        </p:sp>
        <p:sp>
          <p:nvSpPr>
            <p:cNvPr id="39943" name="AutoShape 7"/>
            <p:cNvSpPr>
              <a:spLocks/>
            </p:cNvSpPr>
            <p:nvPr/>
          </p:nvSpPr>
          <p:spPr bwMode="auto">
            <a:xfrm>
              <a:off x="1882" y="935"/>
              <a:ext cx="136" cy="363"/>
            </a:xfrm>
            <a:prstGeom prst="leftBrace">
              <a:avLst>
                <a:gd name="adj1" fmla="val 22243"/>
                <a:gd name="adj2" fmla="val 50000"/>
              </a:avLst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39944" name="Group 8"/>
          <p:cNvGrpSpPr>
            <a:grpSpLocks/>
          </p:cNvGrpSpPr>
          <p:nvPr/>
        </p:nvGrpSpPr>
        <p:grpSpPr bwMode="auto">
          <a:xfrm>
            <a:off x="611188" y="2565400"/>
            <a:ext cx="7561262" cy="1008063"/>
            <a:chOff x="385" y="1616"/>
            <a:chExt cx="4763" cy="635"/>
          </a:xfrm>
        </p:grpSpPr>
        <p:sp>
          <p:nvSpPr>
            <p:cNvPr id="39945" name="Rectangle 9"/>
            <p:cNvSpPr>
              <a:spLocks noChangeArrowheads="1"/>
            </p:cNvSpPr>
            <p:nvPr/>
          </p:nvSpPr>
          <p:spPr bwMode="auto">
            <a:xfrm>
              <a:off x="2744" y="1616"/>
              <a:ext cx="23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Calidad</a:t>
              </a:r>
            </a:p>
          </p:txBody>
        </p:sp>
        <p:sp>
          <p:nvSpPr>
            <p:cNvPr id="39946" name="Rectangle 10"/>
            <p:cNvSpPr>
              <a:spLocks noChangeArrowheads="1"/>
            </p:cNvSpPr>
            <p:nvPr/>
          </p:nvSpPr>
          <p:spPr bwMode="auto">
            <a:xfrm>
              <a:off x="2740" y="1797"/>
              <a:ext cx="24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Pertinencia</a:t>
              </a:r>
            </a:p>
          </p:txBody>
        </p:sp>
        <p:sp>
          <p:nvSpPr>
            <p:cNvPr id="39947" name="Rectangle 11"/>
            <p:cNvSpPr>
              <a:spLocks noChangeArrowheads="1"/>
            </p:cNvSpPr>
            <p:nvPr/>
          </p:nvSpPr>
          <p:spPr bwMode="auto">
            <a:xfrm>
              <a:off x="385" y="1729"/>
              <a:ext cx="231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Ø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Act. de Investigación y Transferencia</a:t>
              </a:r>
            </a:p>
          </p:txBody>
        </p:sp>
        <p:sp>
          <p:nvSpPr>
            <p:cNvPr id="39948" name="Rectangle 12"/>
            <p:cNvSpPr>
              <a:spLocks noChangeArrowheads="1"/>
            </p:cNvSpPr>
            <p:nvPr/>
          </p:nvSpPr>
          <p:spPr bwMode="auto">
            <a:xfrm>
              <a:off x="2740" y="2001"/>
              <a:ext cx="23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Pertenencia</a:t>
              </a:r>
            </a:p>
          </p:txBody>
        </p:sp>
        <p:sp>
          <p:nvSpPr>
            <p:cNvPr id="39949" name="AutoShape 13"/>
            <p:cNvSpPr>
              <a:spLocks/>
            </p:cNvSpPr>
            <p:nvPr/>
          </p:nvSpPr>
          <p:spPr bwMode="auto">
            <a:xfrm>
              <a:off x="2608" y="1661"/>
              <a:ext cx="181" cy="544"/>
            </a:xfrm>
            <a:prstGeom prst="leftBrace">
              <a:avLst>
                <a:gd name="adj1" fmla="val 25046"/>
                <a:gd name="adj2" fmla="val 50000"/>
              </a:avLst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  <p:grpSp>
        <p:nvGrpSpPr>
          <p:cNvPr id="39950" name="Group 14"/>
          <p:cNvGrpSpPr>
            <a:grpSpLocks/>
          </p:cNvGrpSpPr>
          <p:nvPr/>
        </p:nvGrpSpPr>
        <p:grpSpPr bwMode="auto">
          <a:xfrm>
            <a:off x="611188" y="4111625"/>
            <a:ext cx="8424862" cy="2125663"/>
            <a:chOff x="385" y="2590"/>
            <a:chExt cx="5307" cy="1339"/>
          </a:xfrm>
        </p:grpSpPr>
        <p:sp>
          <p:nvSpPr>
            <p:cNvPr id="39951" name="Rectangle 15"/>
            <p:cNvSpPr>
              <a:spLocks noChangeArrowheads="1"/>
            </p:cNvSpPr>
            <p:nvPr/>
          </p:nvSpPr>
          <p:spPr bwMode="auto">
            <a:xfrm>
              <a:off x="2740" y="2590"/>
              <a:ext cx="23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Evaluación docente</a:t>
              </a:r>
            </a:p>
          </p:txBody>
        </p:sp>
        <p:sp>
          <p:nvSpPr>
            <p:cNvPr id="39952" name="Rectangle 16"/>
            <p:cNvSpPr>
              <a:spLocks noChangeArrowheads="1"/>
            </p:cNvSpPr>
            <p:nvPr/>
          </p:nvSpPr>
          <p:spPr bwMode="auto">
            <a:xfrm>
              <a:off x="2740" y="2897"/>
              <a:ext cx="268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Selección de docentes, tutores o directores de tesis</a:t>
              </a:r>
            </a:p>
          </p:txBody>
        </p:sp>
        <p:sp>
          <p:nvSpPr>
            <p:cNvPr id="39953" name="Rectangle 17"/>
            <p:cNvSpPr>
              <a:spLocks noChangeArrowheads="1"/>
            </p:cNvSpPr>
            <p:nvPr/>
          </p:nvSpPr>
          <p:spPr bwMode="auto">
            <a:xfrm>
              <a:off x="2744" y="3407"/>
              <a:ext cx="29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Orientación y supervisión de alumnos</a:t>
              </a:r>
            </a:p>
          </p:txBody>
        </p:sp>
        <p:sp>
          <p:nvSpPr>
            <p:cNvPr id="39954" name="Rectangle 18"/>
            <p:cNvSpPr>
              <a:spLocks noChangeArrowheads="1"/>
            </p:cNvSpPr>
            <p:nvPr/>
          </p:nvSpPr>
          <p:spPr bwMode="auto">
            <a:xfrm>
              <a:off x="2740" y="3679"/>
              <a:ext cx="23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ü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Seguimiento de graduados</a:t>
              </a:r>
            </a:p>
          </p:txBody>
        </p:sp>
        <p:sp>
          <p:nvSpPr>
            <p:cNvPr id="39955" name="Rectangle 19"/>
            <p:cNvSpPr>
              <a:spLocks noChangeArrowheads="1"/>
            </p:cNvSpPr>
            <p:nvPr/>
          </p:nvSpPr>
          <p:spPr bwMode="auto">
            <a:xfrm>
              <a:off x="385" y="3033"/>
              <a:ext cx="231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 typeface="Wingdings" pitchFamily="2" charset="2"/>
                <a:buChar char="Ø"/>
                <a:tabLst>
                  <a:tab pos="449263" algn="r"/>
                  <a:tab pos="2806700" algn="ctr"/>
                  <a:tab pos="5611813" algn="r"/>
                </a:tabLst>
              </a:pPr>
              <a:r>
                <a:rPr lang="en-GB" sz="2000">
                  <a:latin typeface="Arial" pitchFamily="34" charset="0"/>
                  <a:cs typeface="Times New Roman" pitchFamily="18" charset="0"/>
                </a:rPr>
                <a:t>Mecanismos de revisión y supervisión</a:t>
              </a:r>
            </a:p>
          </p:txBody>
        </p:sp>
        <p:sp>
          <p:nvSpPr>
            <p:cNvPr id="39956" name="AutoShape 20"/>
            <p:cNvSpPr>
              <a:spLocks/>
            </p:cNvSpPr>
            <p:nvPr/>
          </p:nvSpPr>
          <p:spPr bwMode="auto">
            <a:xfrm>
              <a:off x="2608" y="2614"/>
              <a:ext cx="181" cy="1315"/>
            </a:xfrm>
            <a:prstGeom prst="leftBrace">
              <a:avLst>
                <a:gd name="adj1" fmla="val 60543"/>
                <a:gd name="adj2" fmla="val 50000"/>
              </a:avLst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A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sz="3200" b="1" kern="10" spc="560" dirty="0" smtClean="0">
                <a:ln w="9525">
                  <a:noFill/>
                  <a:round/>
                  <a:headEnd/>
                  <a:tailEnd/>
                </a:ln>
                <a:solidFill>
                  <a:srgbClr val="FFFFCC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Narrow"/>
              </a:rPr>
              <a:t>Resultados por área disciplinar</a:t>
            </a:r>
            <a:endParaRPr lang="es-AR" sz="3200" b="1" kern="10" spc="560" dirty="0" smtClean="0">
              <a:ln w="9525">
                <a:noFill/>
                <a:round/>
                <a:headEnd/>
                <a:tailEnd/>
              </a:ln>
              <a:solidFill>
                <a:srgbClr val="FFFFCC"/>
              </a:soli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 Narrow"/>
            </a:endParaRPr>
          </a:p>
        </p:txBody>
      </p:sp>
      <p:graphicFrame>
        <p:nvGraphicFramePr>
          <p:cNvPr id="4" name="5 Gráfico"/>
          <p:cNvGraphicFramePr>
            <a:graphicFrameLocks noGrp="1"/>
          </p:cNvGraphicFramePr>
          <p:nvPr>
            <p:ph idx="1"/>
          </p:nvPr>
        </p:nvGraphicFramePr>
        <p:xfrm>
          <a:off x="611560" y="1196752"/>
          <a:ext cx="3672408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1 Gráfico"/>
          <p:cNvGraphicFramePr/>
          <p:nvPr/>
        </p:nvGraphicFramePr>
        <p:xfrm>
          <a:off x="4283968" y="1412776"/>
          <a:ext cx="381642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1 Gráfico"/>
          <p:cNvGraphicFramePr/>
          <p:nvPr/>
        </p:nvGraphicFramePr>
        <p:xfrm>
          <a:off x="179512" y="3789040"/>
          <a:ext cx="4104456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1 Gráfico"/>
          <p:cNvGraphicFramePr/>
          <p:nvPr/>
        </p:nvGraphicFramePr>
        <p:xfrm>
          <a:off x="5255568" y="3284984"/>
          <a:ext cx="388843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1 Gráfico"/>
          <p:cNvGraphicFramePr/>
          <p:nvPr/>
        </p:nvGraphicFramePr>
        <p:xfrm>
          <a:off x="3131840" y="4365104"/>
          <a:ext cx="3744416" cy="2492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4 Gráfico"/>
          <p:cNvGraphicFramePr/>
          <p:nvPr/>
        </p:nvGraphicFramePr>
        <p:xfrm>
          <a:off x="467544" y="1268760"/>
          <a:ext cx="820891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123" name="6 CuadroTexto"/>
          <p:cNvSpPr txBox="1">
            <a:spLocks noChangeArrowheads="1"/>
          </p:cNvSpPr>
          <p:nvPr/>
        </p:nvSpPr>
        <p:spPr bwMode="auto">
          <a:xfrm>
            <a:off x="1476375" y="620713"/>
            <a:ext cx="6624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3200" b="1" kern="10" spc="560" dirty="0" smtClean="0">
                <a:ln w="9525">
                  <a:noFill/>
                  <a:round/>
                  <a:headEnd/>
                  <a:tailEnd/>
                </a:ln>
                <a:solidFill>
                  <a:srgbClr val="FFFFCC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Narrow"/>
                <a:ea typeface="+mj-ea"/>
                <a:cs typeface="+mj-cs"/>
              </a:rPr>
              <a:t>Resultados por área</a:t>
            </a:r>
            <a:endParaRPr lang="es-AR" sz="3200" b="1" kern="10" spc="560" dirty="0">
              <a:ln w="9525">
                <a:noFill/>
                <a:round/>
                <a:headEnd/>
                <a:tailEnd/>
              </a:ln>
              <a:solidFill>
                <a:srgbClr val="FFFFCC"/>
              </a:soli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 Narrow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s-ES_tradnl" sz="3600" dirty="0" smtClean="0"/>
              <a:t>Composición de la CONEAU - Artículo 47º LES</a:t>
            </a:r>
            <a:r>
              <a:rPr lang="es-ES_tradnl" sz="5400" b="1" dirty="0" smtClean="0">
                <a:solidFill>
                  <a:schemeClr val="accent2"/>
                </a:solidFill>
              </a:rPr>
              <a:t/>
            </a:r>
            <a:br>
              <a:rPr lang="es-ES_tradnl" sz="5400" b="1" dirty="0" smtClean="0">
                <a:solidFill>
                  <a:schemeClr val="accent2"/>
                </a:solidFill>
              </a:rPr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es-ES_tradnl" sz="2800" dirty="0" smtClean="0"/>
              <a:t> 	</a:t>
            </a:r>
            <a:r>
              <a:rPr lang="es-ES_tradnl" sz="2800" b="1" dirty="0" smtClean="0"/>
              <a:t>doce (12) miembros, designados por el Poder Ejecutivo nacional a propuesta de los siguientes organismos: </a:t>
            </a:r>
          </a:p>
          <a:p>
            <a:pPr>
              <a:buFontTx/>
              <a:buNone/>
            </a:pPr>
            <a:r>
              <a:rPr lang="es-ES_tradnl" sz="2800" dirty="0" smtClean="0"/>
              <a:t>	</a:t>
            </a:r>
          </a:p>
          <a:p>
            <a:pPr>
              <a:buFont typeface="Wingdings" pitchFamily="2" charset="2"/>
              <a:buChar char="ü"/>
            </a:pPr>
            <a:r>
              <a:rPr lang="es-ES_tradnl" sz="2800" dirty="0" smtClean="0"/>
              <a:t> tres (3) por cada una de las Cámaras del Honorable Congreso de la Nación, </a:t>
            </a:r>
          </a:p>
          <a:p>
            <a:pPr>
              <a:buFont typeface="Wingdings" pitchFamily="2" charset="2"/>
              <a:buChar char="ü"/>
            </a:pPr>
            <a:r>
              <a:rPr lang="es-ES_tradnl" sz="2800" dirty="0" smtClean="0"/>
              <a:t>tres (3) por el Consejo Interuniversitario Nacional, </a:t>
            </a:r>
          </a:p>
          <a:p>
            <a:pPr>
              <a:buFont typeface="Wingdings" pitchFamily="2" charset="2"/>
              <a:buChar char="ü"/>
            </a:pPr>
            <a:r>
              <a:rPr lang="es-ES_tradnl" sz="2800" dirty="0" smtClean="0"/>
              <a:t>uno (1) por el Consejo de Rectores de Universidades Privadas, </a:t>
            </a:r>
          </a:p>
          <a:p>
            <a:pPr>
              <a:buFont typeface="Wingdings" pitchFamily="2" charset="2"/>
              <a:buChar char="ü"/>
            </a:pPr>
            <a:r>
              <a:rPr lang="es-ES_tradnl" sz="2800" dirty="0" smtClean="0"/>
              <a:t>uno (1) por la Academia Nacional de Educación, </a:t>
            </a:r>
          </a:p>
          <a:p>
            <a:pPr>
              <a:buFontTx/>
              <a:buNone/>
            </a:pPr>
            <a:r>
              <a:rPr lang="es-ES_tradnl" sz="2800" dirty="0" smtClean="0"/>
              <a:t>	y </a:t>
            </a:r>
          </a:p>
          <a:p>
            <a:pPr>
              <a:buFont typeface="Wingdings" pitchFamily="2" charset="2"/>
              <a:buChar char="ü"/>
            </a:pPr>
            <a:r>
              <a:rPr lang="es-ES_tradnl" sz="2800" dirty="0" smtClean="0"/>
              <a:t>uno (1) por el Ministerio de Educación.</a:t>
            </a:r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2800" smtClean="0">
                <a:solidFill>
                  <a:schemeClr val="tx1"/>
                </a:solidFill>
                <a:latin typeface="Arial" pitchFamily="34" charset="0"/>
              </a:rPr>
              <a:t>Tipos de trámites</a:t>
            </a:r>
            <a:endParaRPr lang="es-ES_tradnl" sz="28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748712" cy="4137025"/>
          </a:xfrm>
        </p:spPr>
        <p:txBody>
          <a:bodyPr/>
          <a:lstStyle/>
          <a:p>
            <a:pPr eaLnBrk="1" hangingPunct="1"/>
            <a:r>
              <a:rPr lang="es-ES" sz="2400" smtClean="0">
                <a:latin typeface="Arial" pitchFamily="34" charset="0"/>
              </a:rPr>
              <a:t>Acreditación de carreras</a:t>
            </a:r>
          </a:p>
          <a:p>
            <a:pPr eaLnBrk="1" hangingPunct="1"/>
            <a:endParaRPr lang="es-ES" smtClean="0"/>
          </a:p>
          <a:p>
            <a:pPr eaLnBrk="1" hangingPunct="1"/>
            <a:endParaRPr lang="es-ES" smtClean="0"/>
          </a:p>
          <a:p>
            <a:pPr eaLnBrk="1" hangingPunct="1"/>
            <a:r>
              <a:rPr lang="es-ES" sz="2400" smtClean="0">
                <a:latin typeface="Arial" pitchFamily="34" charset="0"/>
              </a:rPr>
              <a:t>Evaluación de proyectos al solo efecto del reconocimiento oficial provisorio del título</a:t>
            </a:r>
            <a:endParaRPr lang="es-ES_tradnl" sz="240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Estructura de la CONEAU</a:t>
            </a:r>
            <a:endParaRPr lang="es-AR" sz="3600" dirty="0"/>
          </a:p>
        </p:txBody>
      </p:sp>
      <p:grpSp>
        <p:nvGrpSpPr>
          <p:cNvPr id="3" name="Organization Chart 2"/>
          <p:cNvGrpSpPr>
            <a:grpSpLocks noChangeAspect="1"/>
          </p:cNvGrpSpPr>
          <p:nvPr/>
        </p:nvGrpSpPr>
        <p:grpSpPr bwMode="auto">
          <a:xfrm>
            <a:off x="395536" y="1484784"/>
            <a:ext cx="8229600" cy="4105275"/>
            <a:chOff x="272" y="999"/>
            <a:chExt cx="3888" cy="720"/>
          </a:xfrm>
        </p:grpSpPr>
        <p:cxnSp>
          <p:nvCxnSpPr>
            <p:cNvPr id="1028" name="_s1028"/>
            <p:cNvCxnSpPr>
              <a:cxnSpLocks noChangeShapeType="1"/>
              <a:stCxn id="14" idx="0"/>
              <a:endCxn id="10" idx="2"/>
            </p:cNvCxnSpPr>
            <p:nvPr/>
          </p:nvCxnSpPr>
          <p:spPr bwMode="auto">
            <a:xfrm rot="5400000" flipH="1">
              <a:off x="2900" y="603"/>
              <a:ext cx="144" cy="1512"/>
            </a:xfrm>
            <a:prstGeom prst="bentConnector3">
              <a:avLst>
                <a:gd name="adj1" fmla="val 1281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29" name="_s1029"/>
            <p:cNvCxnSpPr>
              <a:cxnSpLocks noChangeShapeType="1"/>
              <a:stCxn id="13" idx="0"/>
              <a:endCxn id="10" idx="2"/>
            </p:cNvCxnSpPr>
            <p:nvPr/>
          </p:nvCxnSpPr>
          <p:spPr bwMode="auto">
            <a:xfrm rot="5400000" flipH="1">
              <a:off x="2396" y="1107"/>
              <a:ext cx="144" cy="504"/>
            </a:xfrm>
            <a:prstGeom prst="bentConnector3">
              <a:avLst>
                <a:gd name="adj1" fmla="val 1281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30" name="_s1030"/>
            <p:cNvCxnSpPr>
              <a:cxnSpLocks noChangeShapeType="1"/>
              <a:stCxn id="12" idx="0"/>
              <a:endCxn id="10" idx="2"/>
            </p:cNvCxnSpPr>
            <p:nvPr/>
          </p:nvCxnSpPr>
          <p:spPr bwMode="auto">
            <a:xfrm rot="16200000">
              <a:off x="1893" y="1107"/>
              <a:ext cx="144" cy="503"/>
            </a:xfrm>
            <a:prstGeom prst="bentConnector3">
              <a:avLst>
                <a:gd name="adj1" fmla="val 1281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1031" name="_s1031"/>
            <p:cNvCxnSpPr>
              <a:cxnSpLocks noChangeShapeType="1"/>
              <a:stCxn id="11" idx="0"/>
              <a:endCxn id="10" idx="2"/>
            </p:cNvCxnSpPr>
            <p:nvPr/>
          </p:nvCxnSpPr>
          <p:spPr bwMode="auto">
            <a:xfrm rot="16200000">
              <a:off x="1388" y="603"/>
              <a:ext cx="144" cy="1512"/>
            </a:xfrm>
            <a:prstGeom prst="bentConnector3">
              <a:avLst>
                <a:gd name="adj1" fmla="val 1281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0" name="_s1032"/>
            <p:cNvSpPr>
              <a:spLocks noChangeArrowheads="1"/>
            </p:cNvSpPr>
            <p:nvPr/>
          </p:nvSpPr>
          <p:spPr bwMode="auto">
            <a:xfrm>
              <a:off x="1784" y="999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Plenario de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miembros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Presidente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Vicepresidente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_tradn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_s1033"/>
            <p:cNvSpPr>
              <a:spLocks noChangeArrowheads="1"/>
            </p:cNvSpPr>
            <p:nvPr/>
          </p:nvSpPr>
          <p:spPr bwMode="auto">
            <a:xfrm>
              <a:off x="272" y="143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Dirección de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Evaluación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Institucional</a:t>
              </a:r>
              <a:endPara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_tradn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_s1034"/>
            <p:cNvSpPr>
              <a:spLocks noChangeArrowheads="1"/>
            </p:cNvSpPr>
            <p:nvPr/>
          </p:nvSpPr>
          <p:spPr bwMode="auto">
            <a:xfrm>
              <a:off x="1280" y="143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Dirección de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Acreditación de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Carreras</a:t>
              </a:r>
              <a:endPara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_tradn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_s1035"/>
            <p:cNvSpPr>
              <a:spLocks noChangeArrowheads="1"/>
            </p:cNvSpPr>
            <p:nvPr/>
          </p:nvSpPr>
          <p:spPr bwMode="auto">
            <a:xfrm>
              <a:off x="2288" y="143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Dirección de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Desarrollo,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Planeamiento y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Relaciones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Internacionales</a:t>
              </a:r>
              <a:endPara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_tradn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_s1036"/>
            <p:cNvSpPr>
              <a:spLocks noChangeArrowheads="1"/>
            </p:cNvSpPr>
            <p:nvPr/>
          </p:nvSpPr>
          <p:spPr bwMode="auto">
            <a:xfrm>
              <a:off x="3296" y="1431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2">
                <a:lumMod val="75000"/>
              </a:schemeClr>
            </a:solidFill>
            <a:ln w="9525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Dirección de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_tradnl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Administración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_tradn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5" name="Rectangle 14"/>
          <p:cNvSpPr txBox="1">
            <a:spLocks noChangeArrowheads="1"/>
          </p:cNvSpPr>
          <p:nvPr/>
        </p:nvSpPr>
        <p:spPr>
          <a:xfrm>
            <a:off x="683568" y="5949280"/>
            <a:ext cx="7848872" cy="359445"/>
          </a:xfrm>
          <a:prstGeom prst="rect">
            <a:avLst/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lang="es-ES_tradnl" sz="2000" dirty="0" smtClean="0"/>
              <a:t>Á</a:t>
            </a:r>
            <a:r>
              <a:rPr kumimoji="0" lang="es-ES_tradnl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 de Sistemas, Área de Registro de Expertos y Biblioteca</a:t>
            </a:r>
            <a:endParaRPr kumimoji="0" lang="es-ES_tradnl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es-ES" sz="3600" dirty="0" smtClean="0"/>
              <a:t>Estructura de la Dirección</a:t>
            </a:r>
            <a:endParaRPr lang="es-AR" sz="36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935163"/>
          <a:ext cx="8712968" cy="3798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484"/>
                <a:gridCol w="4356484"/>
              </a:tblGrid>
              <a:tr h="3798093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Área de Grado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b="0" dirty="0" smtClean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Área de Posgrado</a:t>
                      </a:r>
                    </a:p>
                    <a:p>
                      <a:pPr algn="ctr"/>
                      <a:endParaRPr lang="es-ES" dirty="0" smtClean="0"/>
                    </a:p>
                    <a:p>
                      <a:pPr algn="ctr"/>
                      <a:endParaRPr lang="es-ES" b="0" dirty="0" smtClean="0"/>
                    </a:p>
                    <a:p>
                      <a:pPr algn="ctr"/>
                      <a:endParaRPr lang="es-ES" b="0" dirty="0" smtClean="0"/>
                    </a:p>
                    <a:p>
                      <a:pPr algn="ctr"/>
                      <a:endParaRPr lang="es-ES" b="0" dirty="0" smtClean="0"/>
                    </a:p>
                    <a:p>
                      <a:pPr algn="ctr"/>
                      <a:endParaRPr lang="es-ES" b="0" dirty="0" smtClean="0"/>
                    </a:p>
                    <a:p>
                      <a:pPr algn="ctr"/>
                      <a:endParaRPr lang="es-ES" b="0" dirty="0" smtClean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1403648" y="2420888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Coordinación</a:t>
            </a:r>
          </a:p>
          <a:p>
            <a:pPr algn="ctr"/>
            <a:endParaRPr lang="es-AR" dirty="0"/>
          </a:p>
        </p:txBody>
      </p:sp>
      <p:sp>
        <p:nvSpPr>
          <p:cNvPr id="6" name="5 Rectángulo"/>
          <p:cNvSpPr/>
          <p:nvPr/>
        </p:nvSpPr>
        <p:spPr>
          <a:xfrm>
            <a:off x="5580112" y="2420888"/>
            <a:ext cx="20882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dirty="0" smtClean="0"/>
              <a:t>Coordinación</a:t>
            </a:r>
          </a:p>
          <a:p>
            <a:pPr algn="ctr"/>
            <a:endParaRPr lang="es-AR" dirty="0"/>
          </a:p>
        </p:txBody>
      </p:sp>
      <p:sp>
        <p:nvSpPr>
          <p:cNvPr id="8" name="7 Rectángulo"/>
          <p:cNvSpPr/>
          <p:nvPr/>
        </p:nvSpPr>
        <p:spPr>
          <a:xfrm>
            <a:off x="323528" y="3933056"/>
            <a:ext cx="136815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sz="1400" dirty="0" smtClean="0"/>
              <a:t>Responsable de</a:t>
            </a:r>
          </a:p>
          <a:p>
            <a:pPr algn="ctr"/>
            <a:r>
              <a:rPr lang="es-ES" sz="1400" dirty="0" smtClean="0"/>
              <a:t>titulación</a:t>
            </a:r>
          </a:p>
          <a:p>
            <a:pPr algn="ctr"/>
            <a:endParaRPr lang="es-AR" dirty="0"/>
          </a:p>
        </p:txBody>
      </p:sp>
      <p:sp>
        <p:nvSpPr>
          <p:cNvPr id="9" name="8 Rectángulo"/>
          <p:cNvSpPr/>
          <p:nvPr/>
        </p:nvSpPr>
        <p:spPr>
          <a:xfrm>
            <a:off x="1763688" y="3933056"/>
            <a:ext cx="136815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sz="1400" dirty="0" smtClean="0"/>
              <a:t>Responsable de</a:t>
            </a:r>
          </a:p>
          <a:p>
            <a:pPr algn="ctr"/>
            <a:r>
              <a:rPr lang="es-ES" sz="1400" dirty="0" smtClean="0"/>
              <a:t>titulación</a:t>
            </a:r>
          </a:p>
          <a:p>
            <a:pPr algn="ctr"/>
            <a:endParaRPr lang="es-AR" dirty="0"/>
          </a:p>
        </p:txBody>
      </p:sp>
      <p:sp>
        <p:nvSpPr>
          <p:cNvPr id="10" name="9 Rectángulo"/>
          <p:cNvSpPr/>
          <p:nvPr/>
        </p:nvSpPr>
        <p:spPr>
          <a:xfrm>
            <a:off x="3203848" y="3933056"/>
            <a:ext cx="136815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sz="1400" dirty="0" smtClean="0"/>
              <a:t>Responsable de</a:t>
            </a:r>
          </a:p>
          <a:p>
            <a:pPr algn="ctr"/>
            <a:r>
              <a:rPr lang="es-ES" sz="1400" dirty="0" smtClean="0"/>
              <a:t>titulación</a:t>
            </a:r>
          </a:p>
          <a:p>
            <a:pPr algn="ctr"/>
            <a:endParaRPr lang="es-AR" dirty="0"/>
          </a:p>
        </p:txBody>
      </p:sp>
      <p:sp>
        <p:nvSpPr>
          <p:cNvPr id="20" name="19 Rectángulo"/>
          <p:cNvSpPr/>
          <p:nvPr/>
        </p:nvSpPr>
        <p:spPr>
          <a:xfrm>
            <a:off x="5148064" y="3933056"/>
            <a:ext cx="136815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sz="1400" dirty="0" smtClean="0"/>
              <a:t>Responsable de</a:t>
            </a:r>
          </a:p>
          <a:p>
            <a:pPr algn="ctr"/>
            <a:r>
              <a:rPr lang="es-ES" sz="1400" dirty="0" smtClean="0"/>
              <a:t>carreras</a:t>
            </a:r>
          </a:p>
          <a:p>
            <a:pPr algn="ctr"/>
            <a:endParaRPr lang="es-AR" dirty="0"/>
          </a:p>
        </p:txBody>
      </p:sp>
      <p:sp>
        <p:nvSpPr>
          <p:cNvPr id="21" name="20 Rectángulo"/>
          <p:cNvSpPr/>
          <p:nvPr/>
        </p:nvSpPr>
        <p:spPr>
          <a:xfrm>
            <a:off x="6804248" y="3933056"/>
            <a:ext cx="136815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sz="1400" dirty="0" smtClean="0"/>
              <a:t>Responsable de</a:t>
            </a:r>
          </a:p>
          <a:p>
            <a:pPr algn="ctr"/>
            <a:r>
              <a:rPr lang="es-ES" sz="1400" dirty="0" smtClean="0"/>
              <a:t>proyectos</a:t>
            </a:r>
          </a:p>
          <a:p>
            <a:pPr algn="ctr"/>
            <a:endParaRPr lang="es-AR" dirty="0"/>
          </a:p>
        </p:txBody>
      </p:sp>
      <p:sp>
        <p:nvSpPr>
          <p:cNvPr id="22" name="21 Rectángulo"/>
          <p:cNvSpPr/>
          <p:nvPr/>
        </p:nvSpPr>
        <p:spPr>
          <a:xfrm>
            <a:off x="323528" y="4725144"/>
            <a:ext cx="41764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sz="1400" dirty="0" smtClean="0"/>
              <a:t>Equipo técnico</a:t>
            </a:r>
          </a:p>
          <a:p>
            <a:pPr algn="ctr"/>
            <a:endParaRPr lang="es-AR" dirty="0"/>
          </a:p>
        </p:txBody>
      </p:sp>
      <p:sp>
        <p:nvSpPr>
          <p:cNvPr id="23" name="22 Rectángulo"/>
          <p:cNvSpPr/>
          <p:nvPr/>
        </p:nvSpPr>
        <p:spPr>
          <a:xfrm>
            <a:off x="4716016" y="4725144"/>
            <a:ext cx="41764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sz="1400" dirty="0" smtClean="0"/>
              <a:t>Equipo técnico</a:t>
            </a:r>
          </a:p>
          <a:p>
            <a:pPr algn="ctr"/>
            <a:endParaRPr lang="es-AR" dirty="0"/>
          </a:p>
        </p:txBody>
      </p:sp>
      <p:sp>
        <p:nvSpPr>
          <p:cNvPr id="24" name="23 Rectángulo"/>
          <p:cNvSpPr/>
          <p:nvPr/>
        </p:nvSpPr>
        <p:spPr>
          <a:xfrm>
            <a:off x="3203848" y="2852936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sz="1400" dirty="0" smtClean="0"/>
              <a:t>Equipo de apoyo administrativo</a:t>
            </a:r>
          </a:p>
          <a:p>
            <a:pPr algn="ctr"/>
            <a:endParaRPr lang="es-AR" dirty="0"/>
          </a:p>
        </p:txBody>
      </p:sp>
      <p:sp>
        <p:nvSpPr>
          <p:cNvPr id="25" name="24 Rectángulo"/>
          <p:cNvSpPr/>
          <p:nvPr/>
        </p:nvSpPr>
        <p:spPr>
          <a:xfrm>
            <a:off x="7308304" y="2852936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r>
              <a:rPr lang="es-ES" sz="1400" dirty="0" smtClean="0"/>
              <a:t>Equipo de apoyo administrativo</a:t>
            </a:r>
          </a:p>
          <a:p>
            <a:pPr algn="ctr"/>
            <a:endParaRPr lang="es-AR" dirty="0"/>
          </a:p>
        </p:txBody>
      </p:sp>
      <p:cxnSp>
        <p:nvCxnSpPr>
          <p:cNvPr id="31" name="30 Conector recto"/>
          <p:cNvCxnSpPr/>
          <p:nvPr/>
        </p:nvCxnSpPr>
        <p:spPr>
          <a:xfrm rot="5400000">
            <a:off x="2015716" y="3248980"/>
            <a:ext cx="936104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899592" y="3717032"/>
            <a:ext cx="3024336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 rot="5400000">
            <a:off x="827584" y="3789040"/>
            <a:ext cx="144016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rot="5400000">
            <a:off x="2411760" y="3789040"/>
            <a:ext cx="144016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rot="5400000">
            <a:off x="3851920" y="3789040"/>
            <a:ext cx="144016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>
            <a:endCxn id="24" idx="1"/>
          </p:cNvCxnSpPr>
          <p:nvPr/>
        </p:nvCxnSpPr>
        <p:spPr>
          <a:xfrm>
            <a:off x="2483768" y="3212976"/>
            <a:ext cx="720080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rot="5400000">
            <a:off x="6120172" y="3248980"/>
            <a:ext cx="936104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>
            <a:off x="5436096" y="3717032"/>
            <a:ext cx="2448272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rot="5400000">
            <a:off x="5364088" y="3789040"/>
            <a:ext cx="144016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>
            <a:off x="7812360" y="3789040"/>
            <a:ext cx="144016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6588224" y="3140968"/>
            <a:ext cx="720080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395536" y="4581128"/>
            <a:ext cx="4032448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>
            <a:off x="4788024" y="4581128"/>
            <a:ext cx="4032448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 rot="5400000">
            <a:off x="323528" y="4653136"/>
            <a:ext cx="144016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 rot="5400000">
            <a:off x="4355976" y="4653136"/>
            <a:ext cx="144016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 rot="5400000">
            <a:off x="935596" y="4473116"/>
            <a:ext cx="216024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 rot="5400000">
            <a:off x="2303748" y="4473116"/>
            <a:ext cx="216024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rot="5400000">
            <a:off x="3743908" y="4473116"/>
            <a:ext cx="216024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rot="5400000">
            <a:off x="5688124" y="4473116"/>
            <a:ext cx="216024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rot="5400000">
            <a:off x="7344308" y="4473116"/>
            <a:ext cx="216024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/>
          <p:nvPr/>
        </p:nvCxnSpPr>
        <p:spPr>
          <a:xfrm rot="5400000">
            <a:off x="4716016" y="4653136"/>
            <a:ext cx="144016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 rot="5400000">
            <a:off x="8748464" y="4653136"/>
            <a:ext cx="144016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2051720" y="1340768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Dirección de carreras</a:t>
            </a:r>
            <a:endParaRPr lang="es-AR" b="1" dirty="0"/>
          </a:p>
        </p:txBody>
      </p:sp>
      <p:cxnSp>
        <p:nvCxnSpPr>
          <p:cNvPr id="43" name="42 Conector recto de flecha"/>
          <p:cNvCxnSpPr/>
          <p:nvPr/>
        </p:nvCxnSpPr>
        <p:spPr>
          <a:xfrm rot="10800000" flipV="1">
            <a:off x="2771800" y="1628800"/>
            <a:ext cx="43204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/>
          <p:nvPr/>
        </p:nvCxnSpPr>
        <p:spPr>
          <a:xfrm>
            <a:off x="5508104" y="1628800"/>
            <a:ext cx="57606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0" y="381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es-ES_tradnl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Procedimientos y estándares: Marco legal</a:t>
            </a:r>
            <a:endParaRPr lang="es-ES" sz="2800" b="1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sp>
        <p:nvSpPr>
          <p:cNvPr id="5123" name="Rectangle 23"/>
          <p:cNvSpPr>
            <a:spLocks noChangeArrowheads="1"/>
          </p:cNvSpPr>
          <p:nvPr/>
        </p:nvSpPr>
        <p:spPr bwMode="auto">
          <a:xfrm>
            <a:off x="323850" y="1220788"/>
            <a:ext cx="38163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dirty="0">
                <a:latin typeface="Arial" pitchFamily="34" charset="0"/>
              </a:rPr>
              <a:t>LES Nº 24.521 (art. 39 y 45)</a:t>
            </a:r>
            <a:endParaRPr lang="es-ES" sz="2000" dirty="0">
              <a:latin typeface="Arial" pitchFamily="34" charset="0"/>
              <a:cs typeface="Arial" pitchFamily="34" charset="0"/>
            </a:endParaRP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r>
              <a:rPr lang="es-ES" sz="2000" dirty="0">
                <a:latin typeface="Arial" pitchFamily="34" charset="0"/>
              </a:rPr>
              <a:t>    </a:t>
            </a:r>
          </a:p>
          <a:p>
            <a:r>
              <a:rPr lang="es-ES" sz="2000" dirty="0">
                <a:latin typeface="Arial" pitchFamily="34" charset="0"/>
              </a:rPr>
              <a:t>Ley </a:t>
            </a:r>
            <a:r>
              <a:rPr lang="es-ES" sz="2000" dirty="0" smtClean="0">
                <a:latin typeface="Arial" pitchFamily="34" charset="0"/>
              </a:rPr>
              <a:t>25.754 </a:t>
            </a:r>
            <a:r>
              <a:rPr lang="es-ES" sz="2000" dirty="0">
                <a:latin typeface="Arial" pitchFamily="34" charset="0"/>
              </a:rPr>
              <a:t>(art. 39bis)</a:t>
            </a:r>
            <a:endParaRPr lang="es-ES" sz="2000" dirty="0">
              <a:latin typeface="Arial" pitchFamily="34" charset="0"/>
              <a:cs typeface="Arial" pitchFamily="34" charset="0"/>
            </a:endParaRPr>
          </a:p>
          <a:p>
            <a:endParaRPr lang="es-ES" sz="2000" dirty="0">
              <a:latin typeface="Arial" pitchFamily="34" charset="0"/>
            </a:endParaRPr>
          </a:p>
          <a:p>
            <a:r>
              <a:rPr lang="es-ES" sz="2000" dirty="0">
                <a:latin typeface="Arial" pitchFamily="34" charset="0"/>
              </a:rPr>
              <a:t>Decreto 499/95</a:t>
            </a:r>
            <a:endParaRPr lang="es-ES_tradnl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4" name="Text Box 24"/>
          <p:cNvSpPr txBox="1">
            <a:spLocks noChangeArrowheads="1"/>
          </p:cNvSpPr>
          <p:nvPr/>
        </p:nvSpPr>
        <p:spPr bwMode="auto">
          <a:xfrm>
            <a:off x="396875" y="3716338"/>
            <a:ext cx="4032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>
                <a:latin typeface="Arial" pitchFamily="34" charset="0"/>
              </a:rPr>
              <a:t>Res, MECyT N° 1168/97</a:t>
            </a:r>
          </a:p>
          <a:p>
            <a:r>
              <a:rPr lang="es-ES" sz="2000">
                <a:latin typeface="Arial" pitchFamily="34" charset="0"/>
              </a:rPr>
              <a:t>  </a:t>
            </a:r>
          </a:p>
          <a:p>
            <a:r>
              <a:rPr lang="es-ES" sz="2000">
                <a:latin typeface="Arial" pitchFamily="34" charset="0"/>
              </a:rPr>
              <a:t>Res, ME Nº 51/10        </a:t>
            </a:r>
            <a:endParaRPr lang="es-ES_tradnl" sz="2000">
              <a:latin typeface="Arial" pitchFamily="34" charset="0"/>
            </a:endParaRPr>
          </a:p>
        </p:txBody>
      </p:sp>
      <p:sp>
        <p:nvSpPr>
          <p:cNvPr id="5125" name="Text Box 25"/>
          <p:cNvSpPr txBox="1">
            <a:spLocks noChangeArrowheads="1"/>
          </p:cNvSpPr>
          <p:nvPr/>
        </p:nvSpPr>
        <p:spPr bwMode="auto">
          <a:xfrm>
            <a:off x="395288" y="5189538"/>
            <a:ext cx="309721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>
                <a:latin typeface="Arial" pitchFamily="34" charset="0"/>
              </a:rPr>
              <a:t>Ordenanzas CONEAU </a:t>
            </a:r>
          </a:p>
          <a:p>
            <a:r>
              <a:rPr lang="es-ES" sz="2000">
                <a:latin typeface="Arial" pitchFamily="34" charset="0"/>
              </a:rPr>
              <a:t>                                    45                                                        </a:t>
            </a:r>
          </a:p>
          <a:p>
            <a:r>
              <a:rPr lang="es-ES" sz="2000">
                <a:latin typeface="Arial" pitchFamily="34" charset="0"/>
              </a:rPr>
              <a:t>                                    56                                               </a:t>
            </a:r>
          </a:p>
          <a:p>
            <a:r>
              <a:rPr lang="es-ES" sz="2000">
                <a:latin typeface="Arial" pitchFamily="34" charset="0"/>
              </a:rPr>
              <a:t>                                    51</a:t>
            </a:r>
            <a:endParaRPr lang="es-ES_tradnl"/>
          </a:p>
        </p:txBody>
      </p:sp>
      <p:sp>
        <p:nvSpPr>
          <p:cNvPr id="5126" name="Text Box 26"/>
          <p:cNvSpPr txBox="1">
            <a:spLocks noChangeArrowheads="1"/>
          </p:cNvSpPr>
          <p:nvPr/>
        </p:nvSpPr>
        <p:spPr bwMode="auto">
          <a:xfrm>
            <a:off x="4427538" y="1196975"/>
            <a:ext cx="4716462" cy="197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900">
                <a:latin typeface="Arial" pitchFamily="34" charset="0"/>
              </a:rPr>
              <a:t>Instituciones que pueden otorgar título de posgrado, tipos de carreras y</a:t>
            </a:r>
            <a:r>
              <a:rPr lang="es-ES" sz="1900">
                <a:solidFill>
                  <a:srgbClr val="FF3300"/>
                </a:solidFill>
                <a:latin typeface="Arial" pitchFamily="34" charset="0"/>
              </a:rPr>
              <a:t> </a:t>
            </a:r>
            <a:r>
              <a:rPr lang="es-ES" sz="1900">
                <a:latin typeface="Arial" pitchFamily="34" charset="0"/>
              </a:rPr>
              <a:t>requisitos de  admisión</a:t>
            </a:r>
          </a:p>
          <a:p>
            <a:endParaRPr lang="es-ES" sz="1000">
              <a:latin typeface="Arial" pitchFamily="34" charset="0"/>
            </a:endParaRPr>
          </a:p>
          <a:p>
            <a:r>
              <a:rPr lang="es-ES" sz="1900">
                <a:latin typeface="Arial" pitchFamily="34" charset="0"/>
              </a:rPr>
              <a:t>Requisitos de admisión</a:t>
            </a:r>
          </a:p>
          <a:p>
            <a:endParaRPr lang="es-ES" sz="1900">
              <a:solidFill>
                <a:srgbClr val="FF3300"/>
              </a:solidFill>
            </a:endParaRPr>
          </a:p>
          <a:p>
            <a:r>
              <a:rPr lang="es-ES" sz="1900">
                <a:latin typeface="Arial" pitchFamily="34" charset="0"/>
              </a:rPr>
              <a:t>Plazos de acreditación</a:t>
            </a:r>
            <a:endParaRPr lang="es-ES_tradnl" sz="2000"/>
          </a:p>
        </p:txBody>
      </p:sp>
      <p:sp>
        <p:nvSpPr>
          <p:cNvPr id="5127" name="Line 27"/>
          <p:cNvSpPr>
            <a:spLocks noChangeShapeType="1"/>
          </p:cNvSpPr>
          <p:nvPr/>
        </p:nvSpPr>
        <p:spPr bwMode="auto">
          <a:xfrm>
            <a:off x="4067175" y="1412875"/>
            <a:ext cx="3603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5128" name="Line 28"/>
          <p:cNvSpPr>
            <a:spLocks noChangeShapeType="1"/>
          </p:cNvSpPr>
          <p:nvPr/>
        </p:nvSpPr>
        <p:spPr bwMode="auto">
          <a:xfrm>
            <a:off x="3563938" y="2420938"/>
            <a:ext cx="863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5129" name="Line 29"/>
          <p:cNvSpPr>
            <a:spLocks noChangeShapeType="1"/>
          </p:cNvSpPr>
          <p:nvPr/>
        </p:nvSpPr>
        <p:spPr bwMode="auto">
          <a:xfrm>
            <a:off x="3563938" y="2997200"/>
            <a:ext cx="863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5130" name="Text Box 30"/>
          <p:cNvSpPr txBox="1">
            <a:spLocks noChangeArrowheads="1"/>
          </p:cNvSpPr>
          <p:nvPr/>
        </p:nvSpPr>
        <p:spPr bwMode="auto">
          <a:xfrm>
            <a:off x="4427538" y="3789363"/>
            <a:ext cx="44640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900">
                <a:latin typeface="Arial" pitchFamily="34" charset="0"/>
              </a:rPr>
              <a:t>Estándares</a:t>
            </a:r>
            <a:endParaRPr lang="es-ES_tradnl" sz="1900">
              <a:latin typeface="Arial" pitchFamily="34" charset="0"/>
            </a:endParaRPr>
          </a:p>
        </p:txBody>
      </p:sp>
      <p:sp>
        <p:nvSpPr>
          <p:cNvPr id="5131" name="Line 31"/>
          <p:cNvSpPr>
            <a:spLocks noChangeShapeType="1"/>
          </p:cNvSpPr>
          <p:nvPr/>
        </p:nvSpPr>
        <p:spPr bwMode="auto">
          <a:xfrm>
            <a:off x="3635375" y="4005263"/>
            <a:ext cx="792163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5132" name="Text Box 33"/>
          <p:cNvSpPr txBox="1">
            <a:spLocks noChangeArrowheads="1"/>
          </p:cNvSpPr>
          <p:nvPr/>
        </p:nvSpPr>
        <p:spPr bwMode="auto">
          <a:xfrm>
            <a:off x="4572000" y="5373688"/>
            <a:ext cx="4176713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900">
                <a:latin typeface="Arial" pitchFamily="34" charset="0"/>
              </a:rPr>
              <a:t>Procedimientos para carreras</a:t>
            </a:r>
          </a:p>
          <a:p>
            <a:pPr>
              <a:spcBef>
                <a:spcPct val="50000"/>
              </a:spcBef>
            </a:pPr>
            <a:r>
              <a:rPr lang="es-ES" sz="1900">
                <a:latin typeface="Arial" pitchFamily="34" charset="0"/>
              </a:rPr>
              <a:t>Procedimientos para proyectos</a:t>
            </a:r>
          </a:p>
          <a:p>
            <a:pPr>
              <a:spcBef>
                <a:spcPct val="50000"/>
              </a:spcBef>
            </a:pPr>
            <a:r>
              <a:rPr lang="es-ES" sz="1900">
                <a:latin typeface="Arial" pitchFamily="34" charset="0"/>
              </a:rPr>
              <a:t>Plazos de acreditación</a:t>
            </a:r>
            <a:endParaRPr lang="es-ES_tradnl" sz="1900">
              <a:latin typeface="Arial" pitchFamily="34" charset="0"/>
            </a:endParaRPr>
          </a:p>
        </p:txBody>
      </p:sp>
      <p:sp>
        <p:nvSpPr>
          <p:cNvPr id="5133" name="Line 34"/>
          <p:cNvSpPr>
            <a:spLocks noChangeShapeType="1"/>
          </p:cNvSpPr>
          <p:nvPr/>
        </p:nvSpPr>
        <p:spPr bwMode="auto">
          <a:xfrm>
            <a:off x="3563938" y="5661025"/>
            <a:ext cx="1008062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5134" name="Line 35"/>
          <p:cNvSpPr>
            <a:spLocks noChangeShapeType="1"/>
          </p:cNvSpPr>
          <p:nvPr/>
        </p:nvSpPr>
        <p:spPr bwMode="auto">
          <a:xfrm>
            <a:off x="3563938" y="6021388"/>
            <a:ext cx="1008062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5135" name="Line 36"/>
          <p:cNvSpPr>
            <a:spLocks noChangeShapeType="1"/>
          </p:cNvSpPr>
          <p:nvPr/>
        </p:nvSpPr>
        <p:spPr bwMode="auto">
          <a:xfrm>
            <a:off x="3563938" y="6381750"/>
            <a:ext cx="1008062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5136" name="Text Box 37"/>
          <p:cNvSpPr txBox="1">
            <a:spLocks noChangeArrowheads="1"/>
          </p:cNvSpPr>
          <p:nvPr/>
        </p:nvSpPr>
        <p:spPr bwMode="auto">
          <a:xfrm>
            <a:off x="4427538" y="4365625"/>
            <a:ext cx="48244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>
                <a:latin typeface="Arial" pitchFamily="34" charset="0"/>
              </a:rPr>
              <a:t>Procedimientos para el reconocimiento oficial</a:t>
            </a:r>
            <a:endParaRPr lang="es-ES_tradnl">
              <a:latin typeface="Arial" pitchFamily="34" charset="0"/>
            </a:endParaRPr>
          </a:p>
        </p:txBody>
      </p:sp>
      <p:sp>
        <p:nvSpPr>
          <p:cNvPr id="5137" name="Line 38"/>
          <p:cNvSpPr>
            <a:spLocks noChangeShapeType="1"/>
          </p:cNvSpPr>
          <p:nvPr/>
        </p:nvSpPr>
        <p:spPr bwMode="auto">
          <a:xfrm>
            <a:off x="3643313" y="4572000"/>
            <a:ext cx="784225" cy="9525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20" name="19 Abrir llave"/>
          <p:cNvSpPr/>
          <p:nvPr/>
        </p:nvSpPr>
        <p:spPr>
          <a:xfrm>
            <a:off x="285750" y="1285875"/>
            <a:ext cx="142875" cy="1785938"/>
          </a:xfrm>
          <a:prstGeom prst="leftBrac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s-AR"/>
          </a:p>
        </p:txBody>
      </p:sp>
      <p:sp>
        <p:nvSpPr>
          <p:cNvPr id="21" name="20 Abrir llave"/>
          <p:cNvSpPr/>
          <p:nvPr/>
        </p:nvSpPr>
        <p:spPr>
          <a:xfrm>
            <a:off x="285750" y="3643313"/>
            <a:ext cx="142875" cy="1143000"/>
          </a:xfrm>
          <a:prstGeom prst="leftBrac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s-AR"/>
          </a:p>
        </p:txBody>
      </p:sp>
      <p:sp>
        <p:nvSpPr>
          <p:cNvPr id="22" name="21 Abrir llave"/>
          <p:cNvSpPr/>
          <p:nvPr/>
        </p:nvSpPr>
        <p:spPr>
          <a:xfrm>
            <a:off x="285750" y="5143500"/>
            <a:ext cx="142875" cy="1143000"/>
          </a:xfrm>
          <a:prstGeom prst="leftBrac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es-AR"/>
          </a:p>
        </p:txBody>
      </p:sp>
      <p:sp>
        <p:nvSpPr>
          <p:cNvPr id="5141" name="22 CuadroTexto"/>
          <p:cNvSpPr txBox="1">
            <a:spLocks noChangeArrowheads="1"/>
          </p:cNvSpPr>
          <p:nvPr/>
        </p:nvSpPr>
        <p:spPr bwMode="auto">
          <a:xfrm>
            <a:off x="0" y="1928813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142" name="23 CuadroTexto"/>
          <p:cNvSpPr txBox="1">
            <a:spLocks noChangeArrowheads="1"/>
          </p:cNvSpPr>
          <p:nvPr/>
        </p:nvSpPr>
        <p:spPr bwMode="auto">
          <a:xfrm>
            <a:off x="0" y="4000500"/>
            <a:ext cx="35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5143" name="24 CuadroTexto"/>
          <p:cNvSpPr txBox="1">
            <a:spLocks noChangeArrowheads="1"/>
          </p:cNvSpPr>
          <p:nvPr/>
        </p:nvSpPr>
        <p:spPr bwMode="auto">
          <a:xfrm>
            <a:off x="0" y="5500688"/>
            <a:ext cx="357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>
                <a:latin typeface="Arial" pitchFamily="34" charset="0"/>
                <a:cs typeface="Arial" pitchFamily="34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2800" b="0" smtClean="0">
                <a:solidFill>
                  <a:schemeClr val="tx1"/>
                </a:solidFill>
                <a:latin typeface="Arial" pitchFamily="34" charset="0"/>
              </a:rPr>
              <a:t>Estándares</a:t>
            </a:r>
            <a:endParaRPr lang="es-ES_tradnl" sz="28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525962"/>
          </a:xfrm>
        </p:spPr>
        <p:txBody>
          <a:bodyPr/>
          <a:lstStyle/>
          <a:p>
            <a:pPr lvl="2" eaLnBrk="1" hangingPunct="1">
              <a:lnSpc>
                <a:spcPct val="80000"/>
              </a:lnSpc>
            </a:pPr>
            <a:r>
              <a:rPr lang="es-AR" sz="1800" dirty="0" smtClean="0">
                <a:effectLst/>
                <a:latin typeface="Arial" pitchFamily="34" charset="0"/>
              </a:rPr>
              <a:t>Tipos de carreras de posgrado.</a:t>
            </a:r>
          </a:p>
          <a:p>
            <a:pPr lvl="2" eaLnBrk="1" hangingPunct="1">
              <a:lnSpc>
                <a:spcPct val="80000"/>
              </a:lnSpc>
            </a:pPr>
            <a:endParaRPr lang="es-AR" sz="1800" dirty="0" smtClean="0">
              <a:effectLst/>
              <a:latin typeface="Arial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s-AR" sz="1800" dirty="0" smtClean="0">
                <a:effectLst/>
                <a:latin typeface="Arial" pitchFamily="34" charset="0"/>
              </a:rPr>
              <a:t>Plan de estudios: características y carga horaria.</a:t>
            </a:r>
          </a:p>
          <a:p>
            <a:pPr lvl="2" eaLnBrk="1" hangingPunct="1">
              <a:lnSpc>
                <a:spcPct val="80000"/>
              </a:lnSpc>
            </a:pPr>
            <a:endParaRPr lang="es-AR" sz="1800" dirty="0" smtClean="0">
              <a:effectLst/>
              <a:latin typeface="Arial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s-AR" sz="1800" dirty="0" smtClean="0">
                <a:effectLst/>
                <a:latin typeface="Arial" pitchFamily="34" charset="0"/>
              </a:rPr>
              <a:t>Cuerpo Académico  (estabilidad, gradualidad y méritos equivalentes).</a:t>
            </a:r>
          </a:p>
          <a:p>
            <a:pPr lvl="2" eaLnBrk="1" hangingPunct="1">
              <a:lnSpc>
                <a:spcPct val="80000"/>
              </a:lnSpc>
            </a:pPr>
            <a:endParaRPr lang="es-AR" sz="1800" dirty="0" smtClean="0">
              <a:effectLst/>
              <a:latin typeface="Arial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s-AR" sz="1800" dirty="0" smtClean="0">
                <a:effectLst/>
                <a:latin typeface="Arial" pitchFamily="34" charset="0"/>
              </a:rPr>
              <a:t>Alumnos (becas, seguimiento).</a:t>
            </a:r>
          </a:p>
          <a:p>
            <a:pPr lvl="2" eaLnBrk="1" hangingPunct="1">
              <a:lnSpc>
                <a:spcPct val="80000"/>
              </a:lnSpc>
            </a:pPr>
            <a:endParaRPr lang="es-AR" sz="1800" dirty="0" smtClean="0">
              <a:effectLst/>
              <a:latin typeface="Arial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s-AR" sz="1800" dirty="0" smtClean="0">
                <a:effectLst/>
                <a:latin typeface="Arial" pitchFamily="34" charset="0"/>
              </a:rPr>
              <a:t>Graduados (tasa, seguimiento) y trabajos de graduación (jurados de tesis).</a:t>
            </a:r>
          </a:p>
          <a:p>
            <a:pPr lvl="2" eaLnBrk="1" hangingPunct="1">
              <a:lnSpc>
                <a:spcPct val="80000"/>
              </a:lnSpc>
            </a:pPr>
            <a:endParaRPr lang="es-AR" sz="1800" dirty="0" smtClean="0">
              <a:effectLst/>
              <a:latin typeface="Arial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s-AR" sz="1800" dirty="0" smtClean="0">
                <a:effectLst/>
                <a:latin typeface="Arial" pitchFamily="34" charset="0"/>
              </a:rPr>
              <a:t>Marco institucional y normativo de la carrera.</a:t>
            </a:r>
          </a:p>
          <a:p>
            <a:pPr lvl="2" eaLnBrk="1" hangingPunct="1">
              <a:lnSpc>
                <a:spcPct val="80000"/>
              </a:lnSpc>
            </a:pPr>
            <a:endParaRPr lang="es-AR" sz="1800" dirty="0" smtClean="0">
              <a:effectLst/>
              <a:latin typeface="Arial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s-AR" sz="1800" dirty="0" smtClean="0">
                <a:effectLst/>
                <a:latin typeface="Arial" pitchFamily="34" charset="0"/>
              </a:rPr>
              <a:t>Infraestructura y equipamiento.</a:t>
            </a:r>
          </a:p>
          <a:p>
            <a:pPr lvl="2" eaLnBrk="1" hangingPunct="1">
              <a:lnSpc>
                <a:spcPct val="80000"/>
              </a:lnSpc>
            </a:pPr>
            <a:endParaRPr lang="es-AR" sz="1800" dirty="0" smtClean="0">
              <a:effectLst/>
              <a:latin typeface="Arial" pitchFamily="34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s-AR" sz="1800" dirty="0" smtClean="0">
                <a:effectLst/>
                <a:latin typeface="Arial" pitchFamily="34" charset="0"/>
              </a:rPr>
              <a:t>Posgrados interinstitucionales.</a:t>
            </a:r>
          </a:p>
          <a:p>
            <a:pPr lvl="2" eaLnBrk="1" hangingPunct="1">
              <a:lnSpc>
                <a:spcPct val="80000"/>
              </a:lnSpc>
            </a:pPr>
            <a:endParaRPr lang="es-ES_tradnl" sz="1400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2800" smtClean="0">
                <a:solidFill>
                  <a:schemeClr val="tx1"/>
                </a:solidFill>
                <a:latin typeface="Arial" pitchFamily="34" charset="0"/>
              </a:rPr>
              <a:t>Producto final del proceso y resultados</a:t>
            </a:r>
            <a:endParaRPr lang="es-ES_tradnl" sz="28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1738313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s-ES" sz="2400" smtClean="0">
              <a:latin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s-ES" sz="2400" smtClean="0">
                <a:latin typeface="Arial" pitchFamily="34" charset="0"/>
              </a:rPr>
              <a:t>Carreras</a:t>
            </a:r>
          </a:p>
          <a:p>
            <a:pPr eaLnBrk="1" hangingPunct="1">
              <a:buFont typeface="Wingdings" pitchFamily="2" charset="2"/>
              <a:buNone/>
            </a:pPr>
            <a:endParaRPr lang="es-ES" sz="2400" smtClean="0">
              <a:latin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  <a:p>
            <a:pPr eaLnBrk="1" hangingPunct="1">
              <a:buFont typeface="Wingdings" pitchFamily="2" charset="2"/>
              <a:buNone/>
            </a:pPr>
            <a:endParaRPr lang="es-ES" sz="2400" smtClean="0">
              <a:latin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s-ES" sz="2400" smtClean="0">
                <a:latin typeface="Arial" pitchFamily="34" charset="0"/>
              </a:rPr>
              <a:t>Proyectos</a:t>
            </a:r>
            <a:endParaRPr lang="es-ES_tradnl" sz="2400" smtClean="0">
              <a:latin typeface="Arial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510213" y="1643063"/>
            <a:ext cx="3382962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latin typeface="Arial" pitchFamily="34" charset="0"/>
              </a:rPr>
              <a:t>Acreditar (por 3 o 6 años)</a:t>
            </a:r>
          </a:p>
          <a:p>
            <a:pPr>
              <a:spcBef>
                <a:spcPct val="50000"/>
              </a:spcBef>
            </a:pPr>
            <a:endParaRPr lang="es-ES" b="1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s-ES" b="1">
                <a:latin typeface="Arial" pitchFamily="34" charset="0"/>
              </a:rPr>
              <a:t>No Acreditar</a:t>
            </a:r>
          </a:p>
          <a:p>
            <a:pPr>
              <a:spcBef>
                <a:spcPct val="50000"/>
              </a:spcBef>
            </a:pPr>
            <a:endParaRPr lang="es-ES" b="1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s-ES" b="1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s-ES" b="1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s-ES" b="1">
                <a:latin typeface="Arial" pitchFamily="34" charset="0"/>
              </a:rPr>
              <a:t>Otorgar el reconocimiento oficial provisorio del título</a:t>
            </a:r>
          </a:p>
          <a:p>
            <a:pPr>
              <a:spcBef>
                <a:spcPct val="50000"/>
              </a:spcBef>
            </a:pPr>
            <a:endParaRPr lang="es-ES" b="1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s-ES" b="1">
                <a:latin typeface="Arial" pitchFamily="34" charset="0"/>
              </a:rPr>
              <a:t>No otorgar el reconocimiento oficial provisorio del título</a:t>
            </a:r>
            <a:endParaRPr lang="es-ES_tradnl" b="1">
              <a:latin typeface="Arial" pitchFamily="34" charset="0"/>
            </a:endParaRP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2700338" y="1628775"/>
            <a:ext cx="2232025" cy="430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2000">
                <a:latin typeface="Arial" pitchFamily="34" charset="0"/>
              </a:rPr>
              <a:t>Resolución</a:t>
            </a:r>
            <a:endParaRPr lang="es-ES" sz="2000" b="1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s-ES"/>
          </a:p>
          <a:p>
            <a:pPr>
              <a:spcBef>
                <a:spcPct val="50000"/>
              </a:spcBef>
            </a:pPr>
            <a:endParaRPr lang="es-ES"/>
          </a:p>
          <a:p>
            <a:pPr>
              <a:spcBef>
                <a:spcPct val="50000"/>
              </a:spcBef>
            </a:pPr>
            <a:endParaRPr lang="es-ES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s-ES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s-ES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2000">
                <a:latin typeface="Arial" pitchFamily="34" charset="0"/>
              </a:rPr>
              <a:t>Dictamen</a:t>
            </a:r>
            <a:r>
              <a:rPr lang="es-ES">
                <a:latin typeface="Arial" pitchFamily="34" charset="0"/>
              </a:rPr>
              <a:t> (Recomendación al ME)</a:t>
            </a:r>
            <a:endParaRPr lang="es-ES_tradnl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s-ES_tradnl">
              <a:latin typeface="Arial" pitchFamily="34" charset="0"/>
            </a:endParaRPr>
          </a:p>
        </p:txBody>
      </p:sp>
      <p:sp>
        <p:nvSpPr>
          <p:cNvPr id="8198" name="AutoShape 9"/>
          <p:cNvSpPr>
            <a:spLocks/>
          </p:cNvSpPr>
          <p:nvPr/>
        </p:nvSpPr>
        <p:spPr bwMode="auto">
          <a:xfrm>
            <a:off x="5076825" y="1487488"/>
            <a:ext cx="142875" cy="1584325"/>
          </a:xfrm>
          <a:prstGeom prst="leftBrace">
            <a:avLst>
              <a:gd name="adj1" fmla="val 92407"/>
              <a:gd name="adj2" fmla="val 50000"/>
            </a:avLst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s-AR">
              <a:solidFill>
                <a:schemeClr val="hlink"/>
              </a:solidFill>
            </a:endParaRPr>
          </a:p>
        </p:txBody>
      </p:sp>
      <p:sp>
        <p:nvSpPr>
          <p:cNvPr id="8199" name="AutoShape 10"/>
          <p:cNvSpPr>
            <a:spLocks/>
          </p:cNvSpPr>
          <p:nvPr/>
        </p:nvSpPr>
        <p:spPr bwMode="auto">
          <a:xfrm>
            <a:off x="5148263" y="3933825"/>
            <a:ext cx="144462" cy="1943100"/>
          </a:xfrm>
          <a:prstGeom prst="leftBrace">
            <a:avLst>
              <a:gd name="adj1" fmla="val 112088"/>
              <a:gd name="adj2" fmla="val 50000"/>
            </a:avLst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8200" name="AutoShape 11"/>
          <p:cNvSpPr>
            <a:spLocks noChangeArrowheads="1"/>
          </p:cNvSpPr>
          <p:nvPr/>
        </p:nvSpPr>
        <p:spPr bwMode="auto">
          <a:xfrm>
            <a:off x="1979613" y="2205038"/>
            <a:ext cx="576262" cy="144462"/>
          </a:xfrm>
          <a:prstGeom prst="rightArrow">
            <a:avLst>
              <a:gd name="adj1" fmla="val 50000"/>
              <a:gd name="adj2" fmla="val 99726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8201" name="AutoShape 12"/>
          <p:cNvSpPr>
            <a:spLocks noChangeArrowheads="1"/>
          </p:cNvSpPr>
          <p:nvPr/>
        </p:nvSpPr>
        <p:spPr bwMode="auto">
          <a:xfrm>
            <a:off x="2051050" y="4724400"/>
            <a:ext cx="649288" cy="144463"/>
          </a:xfrm>
          <a:prstGeom prst="rightArrow">
            <a:avLst>
              <a:gd name="adj1" fmla="val 50000"/>
              <a:gd name="adj2" fmla="val 112362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2800" smtClean="0">
                <a:solidFill>
                  <a:schemeClr val="tx1"/>
                </a:solidFill>
                <a:latin typeface="Arial" pitchFamily="34" charset="0"/>
              </a:rPr>
              <a:t>Categorización</a:t>
            </a:r>
            <a:endParaRPr lang="es-ES_tradnl" sz="28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2200" b="1" smtClean="0">
                <a:latin typeface="Arial" pitchFamily="34" charset="0"/>
              </a:rPr>
              <a:t>Voluntaria y aplicable a carreras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2200" smtClean="0"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2200" smtClean="0">
                <a:latin typeface="Arial" pitchFamily="34" charset="0"/>
              </a:rPr>
              <a:t>1. Que han completado un ciclo de dictado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2200" smtClean="0"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sz="2000" smtClean="0">
                <a:latin typeface="Arial" pitchFamily="34" charset="0"/>
              </a:rPr>
              <a:t>A (Excelente)</a:t>
            </a:r>
          </a:p>
          <a:p>
            <a:pPr eaLnBrk="1" hangingPunct="1">
              <a:lnSpc>
                <a:spcPct val="90000"/>
              </a:lnSpc>
            </a:pPr>
            <a:r>
              <a:rPr lang="es-ES" sz="2000" smtClean="0">
                <a:latin typeface="Arial" pitchFamily="34" charset="0"/>
              </a:rPr>
              <a:t>B (Muy buena)</a:t>
            </a:r>
          </a:p>
          <a:p>
            <a:pPr eaLnBrk="1" hangingPunct="1">
              <a:lnSpc>
                <a:spcPct val="90000"/>
              </a:lnSpc>
            </a:pPr>
            <a:r>
              <a:rPr lang="es-ES" sz="2000" smtClean="0">
                <a:latin typeface="Arial" pitchFamily="34" charset="0"/>
              </a:rPr>
              <a:t>C (Buena)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2000" smtClean="0"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2200" smtClean="0">
                <a:latin typeface="Arial" pitchFamily="34" charset="0"/>
              </a:rPr>
              <a:t>1. Que no han completado un ciclo de dictado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2200" smtClean="0"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sz="2000" smtClean="0">
                <a:latin typeface="Arial" pitchFamily="34" charset="0"/>
              </a:rPr>
              <a:t>An (Excelente)</a:t>
            </a:r>
          </a:p>
          <a:p>
            <a:pPr eaLnBrk="1" hangingPunct="1">
              <a:lnSpc>
                <a:spcPct val="90000"/>
              </a:lnSpc>
            </a:pPr>
            <a:r>
              <a:rPr lang="es-ES" sz="2000" smtClean="0">
                <a:latin typeface="Arial" pitchFamily="34" charset="0"/>
              </a:rPr>
              <a:t>Bn (Muy buena)</a:t>
            </a:r>
          </a:p>
          <a:p>
            <a:pPr eaLnBrk="1" hangingPunct="1">
              <a:lnSpc>
                <a:spcPct val="90000"/>
              </a:lnSpc>
            </a:pPr>
            <a:r>
              <a:rPr lang="es-ES" sz="2000" smtClean="0">
                <a:latin typeface="Arial" pitchFamily="34" charset="0"/>
              </a:rPr>
              <a:t>Cn (Buena)</a:t>
            </a:r>
            <a:endParaRPr lang="es-ES_tradnl" sz="2000" smtClean="0"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_tradnl" sz="200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2800" b="0" smtClean="0">
                <a:solidFill>
                  <a:schemeClr val="tx1"/>
                </a:solidFill>
                <a:latin typeface="Arial" pitchFamily="34" charset="0"/>
              </a:rPr>
              <a:t>Proceso de evaluación de carreras</a:t>
            </a:r>
            <a:endParaRPr lang="es-ES_tradnl" sz="28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sz="2000" dirty="0" smtClean="0">
                <a:effectLst/>
                <a:latin typeface="Arial" pitchFamily="34" charset="0"/>
              </a:rPr>
              <a:t>Convocatorias periódicas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2000" dirty="0" smtClean="0">
                <a:effectLst/>
                <a:latin typeface="Arial" pitchFamily="34" charset="0"/>
              </a:rPr>
              <a:t>                                                 Primera, 1055 posgrados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2000" dirty="0" smtClean="0">
                <a:effectLst/>
                <a:latin typeface="Arial" pitchFamily="34" charset="0"/>
              </a:rPr>
              <a:t>                                                 Segunda, 543 posgrados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2000" b="1" dirty="0" smtClean="0">
                <a:effectLst/>
                <a:latin typeface="Arial" pitchFamily="34" charset="0"/>
              </a:rPr>
              <a:t>                                                 </a:t>
            </a:r>
            <a:r>
              <a:rPr lang="es-ES" sz="2000" dirty="0" smtClean="0">
                <a:solidFill>
                  <a:srgbClr val="FFFF00"/>
                </a:solidFill>
                <a:effectLst/>
                <a:latin typeface="Arial" pitchFamily="34" charset="0"/>
              </a:rPr>
              <a:t>Tercera, 1730 (en etapas)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sz="2000" dirty="0" smtClean="0">
                <a:effectLst/>
                <a:latin typeface="Arial" pitchFamily="34" charset="0"/>
              </a:rPr>
              <a:t>Formalización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" sz="2000" dirty="0" smtClean="0">
                <a:effectLst/>
                <a:latin typeface="Arial" pitchFamily="34" charset="0"/>
              </a:rPr>
              <a:t>Nóminas definidas antes de la presentación</a:t>
            </a:r>
          </a:p>
          <a:p>
            <a:pPr eaLnBrk="1" hangingPunct="1">
              <a:lnSpc>
                <a:spcPct val="90000"/>
              </a:lnSpc>
            </a:pPr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_tradnl" sz="2000" dirty="0" smtClean="0">
                <a:effectLst/>
                <a:latin typeface="Arial" pitchFamily="34" charset="0"/>
              </a:rPr>
              <a:t>Evaluación a cargo de pares  (diversidad de perspectivas, regiones e instituciones).</a:t>
            </a:r>
          </a:p>
          <a:p>
            <a:pPr eaLnBrk="1" hangingPunct="1">
              <a:lnSpc>
                <a:spcPct val="90000"/>
              </a:lnSpc>
            </a:pPr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_tradnl" sz="2000" dirty="0" smtClean="0">
                <a:effectLst/>
                <a:latin typeface="Arial" pitchFamily="34" charset="0"/>
              </a:rPr>
              <a:t>Comités organizados por CPRES y por afinidad disciplinar de las carreras (entre 12 y 14 carreras)</a:t>
            </a:r>
          </a:p>
          <a:p>
            <a:pPr eaLnBrk="1" hangingPunct="1">
              <a:lnSpc>
                <a:spcPct val="90000"/>
              </a:lnSpc>
            </a:pPr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_tradnl" sz="2000" dirty="0" smtClean="0">
                <a:effectLst/>
                <a:latin typeface="Arial" pitchFamily="34" charset="0"/>
              </a:rPr>
              <a:t>Número de expertos no inferior a 3 en cada comité.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_tradnl" sz="2000" dirty="0" smtClean="0"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2800" dirty="0" smtClean="0">
                <a:solidFill>
                  <a:schemeClr val="tx1"/>
                </a:solidFill>
                <a:latin typeface="Arial" pitchFamily="34" charset="0"/>
              </a:rPr>
              <a:t>Interacción con las Instituciones</a:t>
            </a:r>
            <a:endParaRPr lang="es-ES_tradnl" sz="2800" dirty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sz="2000" dirty="0" smtClean="0">
                <a:effectLst/>
                <a:latin typeface="Arial" pitchFamily="34" charset="0"/>
              </a:rPr>
              <a:t>Nóminas definidas por Comisiones Asesoras. El documento de Ciencias Aplicadas incluye unos 1400 expertos.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_tradnl" sz="2000" dirty="0" smtClean="0">
                <a:effectLst/>
                <a:latin typeface="Arial" pitchFamily="34" charset="0"/>
              </a:rPr>
              <a:t>Recusación de pares, vista de informe de evaluación negativo y recurso de reconsideración.</a:t>
            </a:r>
          </a:p>
          <a:p>
            <a:pPr eaLnBrk="1" hangingPunct="1">
              <a:lnSpc>
                <a:spcPct val="90000"/>
              </a:lnSpc>
            </a:pPr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_tradnl" sz="2000" dirty="0" smtClean="0">
                <a:effectLst/>
                <a:latin typeface="Arial" pitchFamily="34" charset="0"/>
              </a:rPr>
              <a:t>Visita a la sede de dictado del posgrado o entrevista con el director.</a:t>
            </a:r>
          </a:p>
          <a:p>
            <a:pPr eaLnBrk="1" hangingPunct="1">
              <a:lnSpc>
                <a:spcPct val="90000"/>
              </a:lnSpc>
            </a:pPr>
            <a:endParaRPr lang="es-ES_tradnl" sz="2000" dirty="0" smtClean="0">
              <a:effectLst/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ES_tradnl" sz="2000" dirty="0" smtClean="0">
                <a:effectLst/>
                <a:latin typeface="Arial" pitchFamily="34" charset="0"/>
              </a:rPr>
              <a:t>Participación de un técnico de la CONEAU en las instancias preparatorias y en el proceso de evaluación, que facilita la tarea de los pares y garantiza el cumplimiento de los procedimientos establecidos.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_tradnl" sz="2000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1676400" y="3429000"/>
            <a:ext cx="609600" cy="3048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838200" y="609600"/>
            <a:ext cx="7405688" cy="5159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El proceso de acreditación de Carreras</a:t>
            </a:r>
            <a:endParaRPr lang="es-ES_tradnl" sz="2800" b="1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04838" y="3713163"/>
            <a:ext cx="923925" cy="4064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2000" b="1" dirty="0" smtClean="0">
                <a:latin typeface="Arial" pitchFamily="34" charset="0"/>
              </a:rPr>
              <a:t>IE</a:t>
            </a:r>
            <a:endParaRPr lang="es-ES_tradnl" sz="2000" dirty="0">
              <a:latin typeface="Times New Roman" pitchFamily="18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729038" y="2967038"/>
            <a:ext cx="923925" cy="4064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2000" b="1" dirty="0">
                <a:latin typeface="Arial" pitchFamily="34" charset="0"/>
              </a:rPr>
              <a:t>IE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729038" y="4551363"/>
            <a:ext cx="923925" cy="4064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2000" b="1">
                <a:latin typeface="Arial" pitchFamily="34" charset="0"/>
              </a:rPr>
              <a:t>R Ac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7462838" y="4551363"/>
            <a:ext cx="923925" cy="4064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2000" b="1">
                <a:latin typeface="Arial" pitchFamily="34" charset="0"/>
              </a:rPr>
              <a:t>R R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7310438" y="2967038"/>
            <a:ext cx="1228725" cy="4064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2000" b="1" dirty="0">
                <a:latin typeface="Arial" pitchFamily="34" charset="0"/>
              </a:rPr>
              <a:t>R No Ac </a:t>
            </a:r>
          </a:p>
        </p:txBody>
      </p:sp>
      <p:cxnSp>
        <p:nvCxnSpPr>
          <p:cNvPr id="12297" name="AutoShape 9"/>
          <p:cNvCxnSpPr>
            <a:cxnSpLocks noChangeShapeType="1"/>
            <a:stCxn id="12292" idx="3"/>
            <a:endCxn id="12293" idx="1"/>
          </p:cNvCxnSpPr>
          <p:nvPr/>
        </p:nvCxnSpPr>
        <p:spPr bwMode="auto">
          <a:xfrm flipV="1">
            <a:off x="1528763" y="3170238"/>
            <a:ext cx="2200275" cy="7461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med"/>
          </a:ln>
        </p:spPr>
      </p:cxnSp>
      <p:cxnSp>
        <p:nvCxnSpPr>
          <p:cNvPr id="12298" name="AutoShape 10"/>
          <p:cNvCxnSpPr>
            <a:cxnSpLocks noChangeShapeType="1"/>
            <a:stCxn id="12293" idx="3"/>
            <a:endCxn id="12296" idx="1"/>
          </p:cNvCxnSpPr>
          <p:nvPr/>
        </p:nvCxnSpPr>
        <p:spPr bwMode="auto">
          <a:xfrm>
            <a:off x="4652963" y="3170238"/>
            <a:ext cx="265747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med"/>
          </a:ln>
        </p:spPr>
      </p:cxnSp>
      <p:cxnSp>
        <p:nvCxnSpPr>
          <p:cNvPr id="12299" name="AutoShape 11"/>
          <p:cNvCxnSpPr>
            <a:cxnSpLocks noChangeShapeType="1"/>
            <a:stCxn id="12292" idx="3"/>
            <a:endCxn id="12294" idx="1"/>
          </p:cNvCxnSpPr>
          <p:nvPr/>
        </p:nvCxnSpPr>
        <p:spPr bwMode="auto">
          <a:xfrm>
            <a:off x="1528763" y="3916363"/>
            <a:ext cx="2200275" cy="8382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med"/>
          </a:ln>
        </p:spPr>
      </p:cxnSp>
      <p:cxnSp>
        <p:nvCxnSpPr>
          <p:cNvPr id="12300" name="AutoShape 12"/>
          <p:cNvCxnSpPr>
            <a:cxnSpLocks noChangeShapeType="1"/>
            <a:stCxn id="12296" idx="2"/>
            <a:endCxn id="12295" idx="0"/>
          </p:cNvCxnSpPr>
          <p:nvPr/>
        </p:nvCxnSpPr>
        <p:spPr bwMode="auto">
          <a:xfrm>
            <a:off x="7924800" y="3373438"/>
            <a:ext cx="0" cy="11779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med"/>
          </a:ln>
        </p:spPr>
      </p:cxnSp>
      <p:cxnSp>
        <p:nvCxnSpPr>
          <p:cNvPr id="12301" name="AutoShape 13"/>
          <p:cNvCxnSpPr>
            <a:cxnSpLocks noChangeShapeType="1"/>
            <a:stCxn id="12294" idx="3"/>
            <a:endCxn id="12295" idx="1"/>
          </p:cNvCxnSpPr>
          <p:nvPr/>
        </p:nvCxnSpPr>
        <p:spPr bwMode="auto">
          <a:xfrm>
            <a:off x="4652963" y="4754563"/>
            <a:ext cx="280987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med"/>
          </a:ln>
        </p:spPr>
      </p:cxnSp>
      <p:cxnSp>
        <p:nvCxnSpPr>
          <p:cNvPr id="12302" name="AutoShape 14"/>
          <p:cNvCxnSpPr>
            <a:cxnSpLocks noChangeShapeType="1"/>
            <a:stCxn id="12293" idx="2"/>
            <a:endCxn id="12294" idx="0"/>
          </p:cNvCxnSpPr>
          <p:nvPr/>
        </p:nvCxnSpPr>
        <p:spPr bwMode="auto">
          <a:xfrm>
            <a:off x="4191000" y="3373438"/>
            <a:ext cx="0" cy="11779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med"/>
          </a:ln>
        </p:spPr>
      </p:cxnSp>
      <p:sp>
        <p:nvSpPr>
          <p:cNvPr id="12303" name="AutoShape 15"/>
          <p:cNvSpPr>
            <a:spLocks noChangeArrowheads="1"/>
          </p:cNvSpPr>
          <p:nvPr/>
        </p:nvSpPr>
        <p:spPr bwMode="auto">
          <a:xfrm>
            <a:off x="1066800" y="5486400"/>
            <a:ext cx="1524000" cy="685800"/>
          </a:xfrm>
          <a:prstGeom prst="flowChartDecision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1524000" y="56388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_tradnl" sz="2000" b="1">
                <a:solidFill>
                  <a:schemeClr val="bg2"/>
                </a:solidFill>
                <a:latin typeface="Arial" pitchFamily="34" charset="0"/>
              </a:rPr>
              <a:t>CP</a:t>
            </a:r>
            <a:endParaRPr lang="es-ES_tradnl" sz="24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12305" name="AutoShape 17"/>
          <p:cNvSpPr>
            <a:spLocks noChangeArrowheads="1"/>
          </p:cNvSpPr>
          <p:nvPr/>
        </p:nvSpPr>
        <p:spPr bwMode="auto">
          <a:xfrm>
            <a:off x="5486400" y="3048000"/>
            <a:ext cx="152400" cy="228600"/>
          </a:xfrm>
          <a:prstGeom prst="flowChartCollat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2306" name="AutoShape 18"/>
          <p:cNvSpPr>
            <a:spLocks noChangeArrowheads="1"/>
          </p:cNvSpPr>
          <p:nvPr/>
        </p:nvSpPr>
        <p:spPr bwMode="auto">
          <a:xfrm>
            <a:off x="6494463" y="4648200"/>
            <a:ext cx="152400" cy="228600"/>
          </a:xfrm>
          <a:prstGeom prst="flowChartCollat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2307" name="AutoShape 19"/>
          <p:cNvSpPr>
            <a:spLocks noChangeArrowheads="1"/>
          </p:cNvSpPr>
          <p:nvPr/>
        </p:nvSpPr>
        <p:spPr bwMode="auto">
          <a:xfrm rot="5379419">
            <a:off x="7848600" y="3827463"/>
            <a:ext cx="152400" cy="228600"/>
          </a:xfrm>
          <a:prstGeom prst="flowChartCollat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2890838" y="3829050"/>
            <a:ext cx="542925" cy="284163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200" b="1">
                <a:latin typeface="Arial" pitchFamily="34" charset="0"/>
              </a:rPr>
              <a:t>RV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319838" y="3798888"/>
            <a:ext cx="500062" cy="284162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200" b="1">
                <a:latin typeface="Arial" pitchFamily="34" charset="0"/>
              </a:rPr>
              <a:t>RR</a:t>
            </a:r>
          </a:p>
        </p:txBody>
      </p:sp>
      <p:cxnSp>
        <p:nvCxnSpPr>
          <p:cNvPr id="12310" name="AutoShape 22"/>
          <p:cNvCxnSpPr>
            <a:cxnSpLocks noChangeShapeType="1"/>
            <a:stCxn id="12303" idx="1"/>
            <a:endCxn id="12317" idx="2"/>
          </p:cNvCxnSpPr>
          <p:nvPr/>
        </p:nvCxnSpPr>
        <p:spPr bwMode="auto">
          <a:xfrm rot="10800000">
            <a:off x="950913" y="3200400"/>
            <a:ext cx="115887" cy="2628900"/>
          </a:xfrm>
          <a:prstGeom prst="bentConnector3">
            <a:avLst>
              <a:gd name="adj1" fmla="val 546574"/>
            </a:avLst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arrow" w="sm" len="med"/>
          </a:ln>
        </p:spPr>
      </p:cxnSp>
      <p:cxnSp>
        <p:nvCxnSpPr>
          <p:cNvPr id="12311" name="AutoShape 23"/>
          <p:cNvCxnSpPr>
            <a:cxnSpLocks noChangeShapeType="1"/>
            <a:stCxn id="12303" idx="3"/>
            <a:endCxn id="12306" idx="2"/>
          </p:cNvCxnSpPr>
          <p:nvPr/>
        </p:nvCxnSpPr>
        <p:spPr bwMode="auto">
          <a:xfrm flipV="1">
            <a:off x="2590800" y="4876800"/>
            <a:ext cx="3979863" cy="952500"/>
          </a:xfrm>
          <a:prstGeom prst="bentConnector2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arrow" w="sm" len="med"/>
          </a:ln>
        </p:spPr>
      </p:cxnSp>
      <p:cxnSp>
        <p:nvCxnSpPr>
          <p:cNvPr id="12312" name="AutoShape 24"/>
          <p:cNvCxnSpPr>
            <a:cxnSpLocks noChangeShapeType="1"/>
            <a:stCxn id="12309" idx="2"/>
            <a:endCxn id="12306" idx="0"/>
          </p:cNvCxnSpPr>
          <p:nvPr/>
        </p:nvCxnSpPr>
        <p:spPr bwMode="auto">
          <a:xfrm>
            <a:off x="6570663" y="4083050"/>
            <a:ext cx="0" cy="56515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arrow" w="sm" len="med"/>
          </a:ln>
        </p:spPr>
      </p:cxnSp>
      <p:cxnSp>
        <p:nvCxnSpPr>
          <p:cNvPr id="12313" name="AutoShape 25"/>
          <p:cNvCxnSpPr>
            <a:cxnSpLocks noChangeShapeType="1"/>
            <a:stCxn id="12309" idx="3"/>
            <a:endCxn id="12307" idx="2"/>
          </p:cNvCxnSpPr>
          <p:nvPr/>
        </p:nvCxnSpPr>
        <p:spPr bwMode="auto">
          <a:xfrm>
            <a:off x="6819900" y="3941763"/>
            <a:ext cx="9906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arrow" w="sm" len="med"/>
          </a:ln>
        </p:spPr>
      </p:cxnSp>
      <p:cxnSp>
        <p:nvCxnSpPr>
          <p:cNvPr id="12314" name="AutoShape 26"/>
          <p:cNvCxnSpPr>
            <a:cxnSpLocks noChangeShapeType="1"/>
            <a:stCxn id="12303" idx="3"/>
            <a:endCxn id="12305" idx="2"/>
          </p:cNvCxnSpPr>
          <p:nvPr/>
        </p:nvCxnSpPr>
        <p:spPr bwMode="auto">
          <a:xfrm flipV="1">
            <a:off x="2590800" y="3276600"/>
            <a:ext cx="2971800" cy="2552700"/>
          </a:xfrm>
          <a:prstGeom prst="bentConnector2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arrow" w="sm" len="med"/>
          </a:ln>
        </p:spPr>
      </p:cxn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604838" y="2357438"/>
            <a:ext cx="923925" cy="406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2000" b="1">
                <a:latin typeface="Arial" pitchFamily="34" charset="0"/>
              </a:rPr>
              <a:t>SA</a:t>
            </a:r>
          </a:p>
        </p:txBody>
      </p:sp>
      <p:cxnSp>
        <p:nvCxnSpPr>
          <p:cNvPr id="12316" name="AutoShape 28"/>
          <p:cNvCxnSpPr>
            <a:cxnSpLocks noChangeShapeType="1"/>
            <a:stCxn id="12315" idx="2"/>
            <a:endCxn id="12292" idx="0"/>
          </p:cNvCxnSpPr>
          <p:nvPr/>
        </p:nvCxnSpPr>
        <p:spPr bwMode="auto">
          <a:xfrm>
            <a:off x="1066800" y="2763838"/>
            <a:ext cx="0" cy="9493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med"/>
          </a:ln>
        </p:spPr>
      </p:cxnSp>
      <p:sp>
        <p:nvSpPr>
          <p:cNvPr id="12317" name="AutoShape 29"/>
          <p:cNvSpPr>
            <a:spLocks noChangeArrowheads="1"/>
          </p:cNvSpPr>
          <p:nvPr/>
        </p:nvSpPr>
        <p:spPr bwMode="auto">
          <a:xfrm rot="5379419">
            <a:off x="989013" y="3086100"/>
            <a:ext cx="152400" cy="228600"/>
          </a:xfrm>
          <a:prstGeom prst="flowChartCollat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1752600" y="2362200"/>
            <a:ext cx="914400" cy="3968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s-ES_tradnl" sz="1600" b="1">
                <a:solidFill>
                  <a:schemeClr val="bg2"/>
                </a:solidFill>
                <a:latin typeface="Arial" pitchFamily="34" charset="0"/>
              </a:rPr>
              <a:t>Normas</a:t>
            </a:r>
          </a:p>
        </p:txBody>
      </p:sp>
      <p:cxnSp>
        <p:nvCxnSpPr>
          <p:cNvPr id="12319" name="AutoShape 31"/>
          <p:cNvCxnSpPr>
            <a:cxnSpLocks noChangeShapeType="1"/>
            <a:stCxn id="12318" idx="2"/>
            <a:endCxn id="12317" idx="0"/>
          </p:cNvCxnSpPr>
          <p:nvPr/>
        </p:nvCxnSpPr>
        <p:spPr bwMode="auto">
          <a:xfrm rot="5400000">
            <a:off x="1473994" y="2463006"/>
            <a:ext cx="439738" cy="1031875"/>
          </a:xfrm>
          <a:prstGeom prst="bentConnector2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arrow" w="sm" len="med"/>
          </a:ln>
        </p:spPr>
      </p:cxnSp>
      <p:sp>
        <p:nvSpPr>
          <p:cNvPr id="12320" name="AutoShape 32"/>
          <p:cNvSpPr>
            <a:spLocks noChangeArrowheads="1"/>
          </p:cNvSpPr>
          <p:nvPr/>
        </p:nvSpPr>
        <p:spPr bwMode="auto">
          <a:xfrm rot="5379419">
            <a:off x="4076700" y="3848100"/>
            <a:ext cx="152400" cy="228600"/>
          </a:xfrm>
          <a:prstGeom prst="flowChartCollat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cxnSp>
        <p:nvCxnSpPr>
          <p:cNvPr id="12321" name="AutoShape 33"/>
          <p:cNvCxnSpPr>
            <a:cxnSpLocks noChangeShapeType="1"/>
            <a:stCxn id="12308" idx="3"/>
            <a:endCxn id="12320" idx="2"/>
          </p:cNvCxnSpPr>
          <p:nvPr/>
        </p:nvCxnSpPr>
        <p:spPr bwMode="auto">
          <a:xfrm flipV="1">
            <a:off x="3433763" y="3962400"/>
            <a:ext cx="604837" cy="9525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arrow" w="sm" len="med"/>
          </a:ln>
        </p:spPr>
      </p:cxnSp>
      <p:cxnSp>
        <p:nvCxnSpPr>
          <p:cNvPr id="12322" name="AutoShape 34"/>
          <p:cNvCxnSpPr>
            <a:cxnSpLocks noChangeShapeType="1"/>
            <a:stCxn id="12303" idx="3"/>
            <a:endCxn id="12320" idx="0"/>
          </p:cNvCxnSpPr>
          <p:nvPr/>
        </p:nvCxnSpPr>
        <p:spPr bwMode="auto">
          <a:xfrm flipV="1">
            <a:off x="2590800" y="3960813"/>
            <a:ext cx="1674813" cy="1868487"/>
          </a:xfrm>
          <a:prstGeom prst="bentConnector3">
            <a:avLst>
              <a:gd name="adj1" fmla="val 148245"/>
            </a:avLst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arrow" w="sm" len="med"/>
          </a:ln>
        </p:spPr>
      </p:cxn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5287963" y="2281238"/>
            <a:ext cx="542925" cy="284162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200" b="1">
                <a:latin typeface="Arial" pitchFamily="34" charset="0"/>
              </a:rPr>
              <a:t>RV</a:t>
            </a:r>
          </a:p>
        </p:txBody>
      </p:sp>
      <p:cxnSp>
        <p:nvCxnSpPr>
          <p:cNvPr id="12324" name="AutoShape 36"/>
          <p:cNvCxnSpPr>
            <a:cxnSpLocks noChangeShapeType="1"/>
            <a:stCxn id="12323" idx="2"/>
            <a:endCxn id="12305" idx="0"/>
          </p:cNvCxnSpPr>
          <p:nvPr/>
        </p:nvCxnSpPr>
        <p:spPr bwMode="auto">
          <a:xfrm rot="16200000" flipH="1">
            <a:off x="5319713" y="2805112"/>
            <a:ext cx="482600" cy="31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arrow" w="sm" len="med"/>
          </a:ln>
        </p:spPr>
      </p:cxn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1636713" y="3451225"/>
            <a:ext cx="685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No Ac</a:t>
            </a:r>
          </a:p>
        </p:txBody>
      </p:sp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1600200" y="4114800"/>
            <a:ext cx="762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1000" b="1">
                <a:latin typeface="Arial" pitchFamily="34" charset="0"/>
              </a:rPr>
              <a:t> Ac</a:t>
            </a:r>
            <a:endParaRPr lang="es-ES_tradnl" sz="1400" b="1">
              <a:latin typeface="Arial" pitchFamily="34" charset="0"/>
            </a:endParaRPr>
          </a:p>
        </p:txBody>
      </p:sp>
      <p:sp>
        <p:nvSpPr>
          <p:cNvPr id="12327" name="AutoShape 39"/>
          <p:cNvSpPr>
            <a:spLocks noChangeArrowheads="1"/>
          </p:cNvSpPr>
          <p:nvPr/>
        </p:nvSpPr>
        <p:spPr bwMode="auto">
          <a:xfrm>
            <a:off x="1676400" y="4114800"/>
            <a:ext cx="609600" cy="3048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cxnSp>
        <p:nvCxnSpPr>
          <p:cNvPr id="12328" name="AutoShape 40"/>
          <p:cNvCxnSpPr>
            <a:cxnSpLocks noChangeShapeType="1"/>
            <a:stCxn id="12303" idx="3"/>
            <a:endCxn id="12307" idx="0"/>
          </p:cNvCxnSpPr>
          <p:nvPr/>
        </p:nvCxnSpPr>
        <p:spPr bwMode="auto">
          <a:xfrm flipV="1">
            <a:off x="2590800" y="3940175"/>
            <a:ext cx="5446713" cy="1889125"/>
          </a:xfrm>
          <a:prstGeom prst="bentConnector3">
            <a:avLst>
              <a:gd name="adj1" fmla="val 112412"/>
            </a:avLst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arrow" w="sm" len="med"/>
          </a:ln>
        </p:spPr>
      </p:cxn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7315200" y="2209800"/>
            <a:ext cx="1228725" cy="406400"/>
          </a:xfrm>
          <a:prstGeom prst="rect">
            <a:avLst/>
          </a:prstGeom>
          <a:solidFill>
            <a:srgbClr val="00FF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sz="2000" b="1" dirty="0">
                <a:latin typeface="Arial" pitchFamily="34" charset="0"/>
              </a:rPr>
              <a:t>R Retiro </a:t>
            </a:r>
          </a:p>
        </p:txBody>
      </p:sp>
      <p:cxnSp>
        <p:nvCxnSpPr>
          <p:cNvPr id="12330" name="AutoShape 42"/>
          <p:cNvCxnSpPr>
            <a:cxnSpLocks noChangeShapeType="1"/>
            <a:stCxn id="12305" idx="1"/>
            <a:endCxn id="12329" idx="1"/>
          </p:cNvCxnSpPr>
          <p:nvPr/>
        </p:nvCxnSpPr>
        <p:spPr bwMode="auto">
          <a:xfrm flipV="1">
            <a:off x="5562600" y="2413000"/>
            <a:ext cx="1752600" cy="7493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arrow" w="sm" len="med"/>
          </a:ln>
        </p:spPr>
      </p:cxnSp>
      <p:sp>
        <p:nvSpPr>
          <p:cNvPr id="12331" name="AutoShape 43"/>
          <p:cNvSpPr>
            <a:spLocks noChangeArrowheads="1"/>
          </p:cNvSpPr>
          <p:nvPr/>
        </p:nvSpPr>
        <p:spPr bwMode="auto">
          <a:xfrm>
            <a:off x="6629400" y="2514600"/>
            <a:ext cx="228600" cy="228600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2332" name="AutoShape 44"/>
          <p:cNvSpPr>
            <a:spLocks noChangeArrowheads="1"/>
          </p:cNvSpPr>
          <p:nvPr/>
        </p:nvSpPr>
        <p:spPr bwMode="auto">
          <a:xfrm>
            <a:off x="3048000" y="4419600"/>
            <a:ext cx="228600" cy="228600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2333" name="AutoShape 45"/>
          <p:cNvSpPr>
            <a:spLocks noChangeArrowheads="1"/>
          </p:cNvSpPr>
          <p:nvPr/>
        </p:nvSpPr>
        <p:spPr bwMode="auto">
          <a:xfrm>
            <a:off x="4051300" y="4084638"/>
            <a:ext cx="228600" cy="228600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2334" name="AutoShape 46"/>
          <p:cNvSpPr>
            <a:spLocks noChangeArrowheads="1"/>
          </p:cNvSpPr>
          <p:nvPr/>
        </p:nvSpPr>
        <p:spPr bwMode="auto">
          <a:xfrm>
            <a:off x="6858000" y="4648200"/>
            <a:ext cx="228600" cy="228600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2335" name="AutoShape 47"/>
          <p:cNvSpPr>
            <a:spLocks noChangeArrowheads="1"/>
          </p:cNvSpPr>
          <p:nvPr/>
        </p:nvSpPr>
        <p:spPr bwMode="auto">
          <a:xfrm>
            <a:off x="7791450" y="4084638"/>
            <a:ext cx="228600" cy="228600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8" name="AutoShape 43"/>
          <p:cNvSpPr>
            <a:spLocks noChangeArrowheads="1"/>
          </p:cNvSpPr>
          <p:nvPr/>
        </p:nvSpPr>
        <p:spPr bwMode="auto">
          <a:xfrm>
            <a:off x="6660232" y="3056384"/>
            <a:ext cx="228600" cy="228600"/>
          </a:xfrm>
          <a:prstGeom prst="flowChartSummingJunction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uencia">
  <a:themeElements>
    <a:clrScheme name="Secuencia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ecuencia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cuencia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uencia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1733</TotalTime>
  <Words>962</Words>
  <Application>Microsoft Office PowerPoint</Application>
  <PresentationFormat>Presentación en pantalla (4:3)</PresentationFormat>
  <Paragraphs>301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Secuencia</vt:lpstr>
      <vt:lpstr>Diapositiva 1</vt:lpstr>
      <vt:lpstr>Tipos de trámites</vt:lpstr>
      <vt:lpstr>Diapositiva 3</vt:lpstr>
      <vt:lpstr>Estándares</vt:lpstr>
      <vt:lpstr>Producto final del proceso y resultados</vt:lpstr>
      <vt:lpstr>Categorización</vt:lpstr>
      <vt:lpstr>Proceso de evaluación de carreras</vt:lpstr>
      <vt:lpstr>Interacción con las Instituciones</vt:lpstr>
      <vt:lpstr>Diapositiva 9</vt:lpstr>
      <vt:lpstr>Proceso de evaluación de proyectos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Resultados por área disciplinar</vt:lpstr>
      <vt:lpstr>Diapositiva 18</vt:lpstr>
      <vt:lpstr>Composición de la CONEAU - Artículo 47º LES </vt:lpstr>
      <vt:lpstr>Estructura de la CONEAU</vt:lpstr>
      <vt:lpstr>Estructura de la Dirección</vt:lpstr>
    </vt:vector>
  </TitlesOfParts>
  <Company>CONEAU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CONEAU: “Introducción a la formación de técnicos en evaluación y acreditación universitaria”</dc:title>
  <dc:creator>marcelag</dc:creator>
  <cp:lastModifiedBy>marianoc</cp:lastModifiedBy>
  <cp:revision>66</cp:revision>
  <dcterms:created xsi:type="dcterms:W3CDTF">2009-10-22T17:29:05Z</dcterms:created>
  <dcterms:modified xsi:type="dcterms:W3CDTF">2011-11-03T19:53:32Z</dcterms:modified>
</cp:coreProperties>
</file>